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7"/>
  </p:notesMasterIdLst>
  <p:sldIdLst>
    <p:sldId id="256" r:id="rId2"/>
    <p:sldId id="257" r:id="rId3"/>
    <p:sldId id="266" r:id="rId4"/>
    <p:sldId id="264" r:id="rId5"/>
    <p:sldId id="267" r:id="rId6"/>
    <p:sldId id="262" r:id="rId7"/>
    <p:sldId id="271" r:id="rId8"/>
    <p:sldId id="274" r:id="rId9"/>
    <p:sldId id="273" r:id="rId10"/>
    <p:sldId id="276" r:id="rId11"/>
    <p:sldId id="277" r:id="rId12"/>
    <p:sldId id="278" r:id="rId13"/>
    <p:sldId id="279" r:id="rId14"/>
    <p:sldId id="280" r:id="rId15"/>
    <p:sldId id="260" r:id="rId16"/>
    <p:sldId id="281" r:id="rId17"/>
    <p:sldId id="269" r:id="rId18"/>
    <p:sldId id="284" r:id="rId19"/>
    <p:sldId id="285" r:id="rId20"/>
    <p:sldId id="286" r:id="rId21"/>
    <p:sldId id="287" r:id="rId22"/>
    <p:sldId id="288" r:id="rId23"/>
    <p:sldId id="282" r:id="rId24"/>
    <p:sldId id="272" r:id="rId25"/>
    <p:sldId id="27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463"/>
    <p:restoredTop sz="94599"/>
  </p:normalViewPr>
  <p:slideViewPr>
    <p:cSldViewPr snapToGrid="0" snapToObjects="1">
      <p:cViewPr>
        <p:scale>
          <a:sx n="103" d="100"/>
          <a:sy n="103" d="100"/>
        </p:scale>
        <p:origin x="46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6.tiff>
</file>

<file path=ppt/media/image2.png>
</file>

<file path=ppt/media/image3.jpg>
</file>

<file path=ppt/media/image4.png>
</file>

<file path=ppt/media/image5.jpe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9614E4-8AD5-A243-B40B-7B59085D507C}" type="datetimeFigureOut">
              <a:rPr lang="en-US" smtClean="0"/>
              <a:t>5/1/18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160EDC-4D2E-5145-8915-736C79BDCD18}" type="slidenum">
              <a:rPr lang="en-US" smtClean="0"/>
              <a:t>‹#›</a:t>
            </a:fld>
            <a:endParaRPr lang="en-US"/>
          </a:p>
        </p:txBody>
      </p:sp>
    </p:spTree>
    <p:extLst>
      <p:ext uri="{BB962C8B-B14F-4D97-AF65-F5344CB8AC3E}">
        <p14:creationId xmlns:p14="http://schemas.microsoft.com/office/powerpoint/2010/main" val="2088862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Part 1: Top 5 Stations</a:t>
            </a:r>
          </a:p>
          <a:p>
            <a:r>
              <a:rPr lang="en-US" dirty="0" smtClean="0"/>
              <a:t>Let's check if there's any noise or cleanup which needs to be done before creating the chart. </a:t>
            </a:r>
            <a:br>
              <a:rPr lang="en-US" dirty="0" smtClean="0"/>
            </a:br>
            <a:endParaRPr lang="en-US" dirty="0" smtClean="0"/>
          </a:p>
          <a:p>
            <a:r>
              <a:rPr lang="en-US" dirty="0" smtClean="0"/>
              <a:t>Any missing values?</a:t>
            </a:r>
            <a:br>
              <a:rPr lang="en-US" dirty="0" smtClean="0"/>
            </a:br>
            <a:endParaRPr lang="en-US" dirty="0" smtClean="0"/>
          </a:p>
          <a:p>
            <a:pPr lvl="1"/>
            <a:r>
              <a:rPr lang="en-US" dirty="0" smtClean="0"/>
              <a:t>Mostly for Birth year and a few for User Type. We can ignore these for now and deal with them later.</a:t>
            </a:r>
            <a:br>
              <a:rPr lang="en-US" dirty="0" smtClean="0"/>
            </a:br>
            <a:endParaRPr lang="en-US" dirty="0" smtClean="0"/>
          </a:p>
          <a:p>
            <a:r>
              <a:rPr lang="en-US" dirty="0" smtClean="0"/>
              <a:t>Let's get the data in the right format</a:t>
            </a:r>
            <a:br>
              <a:rPr lang="en-US" dirty="0" smtClean="0"/>
            </a:br>
            <a:endParaRPr lang="en-US" dirty="0" smtClean="0"/>
          </a:p>
          <a:p>
            <a:pPr lvl="1"/>
            <a:r>
              <a:rPr lang="en-US" dirty="0" smtClean="0"/>
              <a:t>Trip Duration - </a:t>
            </a:r>
            <a:r>
              <a:rPr lang="en-US" dirty="0" err="1" smtClean="0"/>
              <a:t>Int</a:t>
            </a:r>
            <a:r>
              <a:rPr lang="en-US" dirty="0" smtClean="0"/>
              <a:t/>
            </a:r>
            <a:br>
              <a:rPr lang="en-US" dirty="0" smtClean="0"/>
            </a:br>
            <a:endParaRPr lang="en-US" dirty="0" smtClean="0"/>
          </a:p>
          <a:p>
            <a:pPr lvl="1"/>
            <a:r>
              <a:rPr lang="en-US" dirty="0" smtClean="0"/>
              <a:t>Start Time - </a:t>
            </a:r>
            <a:r>
              <a:rPr lang="en-US" dirty="0" err="1" smtClean="0"/>
              <a:t>DateTime</a:t>
            </a:r>
            <a:r>
              <a:rPr lang="en-US" dirty="0" smtClean="0"/>
              <a:t/>
            </a:r>
            <a:br>
              <a:rPr lang="en-US" dirty="0" smtClean="0"/>
            </a:br>
            <a:endParaRPr lang="en-US" dirty="0" smtClean="0"/>
          </a:p>
          <a:p>
            <a:pPr lvl="1"/>
            <a:r>
              <a:rPr lang="en-US" dirty="0" smtClean="0"/>
              <a:t>Stop Time - </a:t>
            </a:r>
            <a:r>
              <a:rPr lang="en-US" dirty="0" err="1" smtClean="0"/>
              <a:t>DateTime</a:t>
            </a:r>
            <a:r>
              <a:rPr lang="en-US" dirty="0" smtClean="0"/>
              <a:t/>
            </a:r>
            <a:br>
              <a:rPr lang="en-US" dirty="0" smtClean="0"/>
            </a:br>
            <a:endParaRPr lang="en-US" dirty="0" smtClean="0"/>
          </a:p>
          <a:p>
            <a:pPr lvl="1"/>
            <a:r>
              <a:rPr lang="en-US" dirty="0" smtClean="0"/>
              <a:t>Start Station ID - Categorical</a:t>
            </a:r>
            <a:br>
              <a:rPr lang="en-US" dirty="0" smtClean="0"/>
            </a:br>
            <a:endParaRPr lang="en-US" dirty="0" smtClean="0"/>
          </a:p>
          <a:p>
            <a:pPr lvl="1"/>
            <a:r>
              <a:rPr lang="en-US" dirty="0" smtClean="0"/>
              <a:t>Start Station Name - Categorical</a:t>
            </a:r>
            <a:br>
              <a:rPr lang="en-US" dirty="0" smtClean="0"/>
            </a:br>
            <a:endParaRPr lang="en-US" dirty="0" smtClean="0"/>
          </a:p>
          <a:p>
            <a:pPr lvl="1"/>
            <a:r>
              <a:rPr lang="en-US" dirty="0" smtClean="0"/>
              <a:t>User Type - Categorical</a:t>
            </a:r>
            <a:br>
              <a:rPr lang="en-US" dirty="0" smtClean="0"/>
            </a:br>
            <a:endParaRPr lang="en-US" dirty="0" smtClean="0"/>
          </a:p>
          <a:p>
            <a:pPr lvl="1"/>
            <a:r>
              <a:rPr lang="en-US" dirty="0" smtClean="0"/>
              <a:t>Birth Year - Ordinal</a:t>
            </a:r>
            <a:br>
              <a:rPr lang="en-US" dirty="0" smtClean="0"/>
            </a:br>
            <a:endParaRPr lang="en-US" dirty="0" smtClean="0"/>
          </a:p>
          <a:p>
            <a:pPr lvl="1"/>
            <a:r>
              <a:rPr lang="en-US" dirty="0" smtClean="0"/>
              <a:t>Gender - Categorical</a:t>
            </a:r>
            <a:br>
              <a:rPr lang="en-US" dirty="0" smtClean="0"/>
            </a:br>
            <a:endParaRPr lang="en-US" dirty="0" smtClean="0"/>
          </a:p>
          <a:p>
            <a:r>
              <a:rPr lang="en-US" dirty="0" smtClean="0"/>
              <a:t>Deal with trips which lasted less than 1.5 minute (90 seconds). If so, in the ideal world, we should not include this start, we may double count. If a bike is broken, a user will dock it again within a minute or two and pick-up another one.</a:t>
            </a:r>
            <a:br>
              <a:rPr lang="en-US" dirty="0" smtClean="0"/>
            </a:br>
            <a:endParaRPr lang="en-US" dirty="0" smtClean="0"/>
          </a:p>
          <a:p>
            <a:pPr lvl="1"/>
            <a:r>
              <a:rPr lang="en-US" dirty="0" smtClean="0"/>
              <a:t>Would be ideal to not include any starts where a tip lasted less than 90 seconds </a:t>
            </a:r>
            <a:r>
              <a:rPr lang="en-US" i="1" dirty="0" smtClean="0"/>
              <a:t>and</a:t>
            </a:r>
            <a:r>
              <a:rPr lang="en-US" dirty="0" smtClean="0"/>
              <a:t> the start station = end station.</a:t>
            </a:r>
            <a:br>
              <a:rPr lang="en-US" dirty="0" smtClean="0"/>
            </a:br>
            <a:endParaRPr lang="en-US" dirty="0" smtClean="0"/>
          </a:p>
          <a:p>
            <a:r>
              <a:rPr lang="en-US" dirty="0" smtClean="0"/>
              <a:t>Anomalies such as theft and broken docks shouldn't matter for this metric and can be </a:t>
            </a:r>
            <a:r>
              <a:rPr lang="en-US" dirty="0" err="1" smtClean="0"/>
              <a:t>dealth</a:t>
            </a:r>
            <a:r>
              <a:rPr lang="en-US" dirty="0" smtClean="0"/>
              <a:t> with later.</a:t>
            </a:r>
          </a:p>
          <a:p>
            <a:endParaRPr lang="en-US" dirty="0"/>
          </a:p>
        </p:txBody>
      </p:sp>
      <p:sp>
        <p:nvSpPr>
          <p:cNvPr id="4" name="Slide Number Placeholder 3"/>
          <p:cNvSpPr>
            <a:spLocks noGrp="1"/>
          </p:cNvSpPr>
          <p:nvPr>
            <p:ph type="sldNum" sz="quarter" idx="10"/>
          </p:nvPr>
        </p:nvSpPr>
        <p:spPr/>
        <p:txBody>
          <a:bodyPr/>
          <a:lstStyle/>
          <a:p>
            <a:fld id="{30160EDC-4D2E-5145-8915-736C79BDCD18}" type="slidenum">
              <a:rPr lang="en-US" smtClean="0"/>
              <a:t>6</a:t>
            </a:fld>
            <a:endParaRPr lang="en-US"/>
          </a:p>
        </p:txBody>
      </p:sp>
    </p:spTree>
    <p:extLst>
      <p:ext uri="{BB962C8B-B14F-4D97-AF65-F5344CB8AC3E}">
        <p14:creationId xmlns:p14="http://schemas.microsoft.com/office/powerpoint/2010/main" val="16071831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0160EDC-4D2E-5145-8915-736C79BDCD18}" type="slidenum">
              <a:rPr lang="en-US" smtClean="0"/>
              <a:t>17</a:t>
            </a:fld>
            <a:endParaRPr lang="en-US"/>
          </a:p>
        </p:txBody>
      </p:sp>
    </p:spTree>
    <p:extLst>
      <p:ext uri="{BB962C8B-B14F-4D97-AF65-F5344CB8AC3E}">
        <p14:creationId xmlns:p14="http://schemas.microsoft.com/office/powerpoint/2010/main" val="17091369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0160EDC-4D2E-5145-8915-736C79BDCD18}" type="slidenum">
              <a:rPr lang="en-US" smtClean="0"/>
              <a:t>18</a:t>
            </a:fld>
            <a:endParaRPr lang="en-US"/>
          </a:p>
        </p:txBody>
      </p:sp>
    </p:spTree>
    <p:extLst>
      <p:ext uri="{BB962C8B-B14F-4D97-AF65-F5344CB8AC3E}">
        <p14:creationId xmlns:p14="http://schemas.microsoft.com/office/powerpoint/2010/main" val="10871911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0160EDC-4D2E-5145-8915-736C79BDCD18}" type="slidenum">
              <a:rPr lang="en-US" smtClean="0"/>
              <a:t>19</a:t>
            </a:fld>
            <a:endParaRPr lang="en-US"/>
          </a:p>
        </p:txBody>
      </p:sp>
    </p:spTree>
    <p:extLst>
      <p:ext uri="{BB962C8B-B14F-4D97-AF65-F5344CB8AC3E}">
        <p14:creationId xmlns:p14="http://schemas.microsoft.com/office/powerpoint/2010/main" val="13608048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0160EDC-4D2E-5145-8915-736C79BDCD18}" type="slidenum">
              <a:rPr lang="en-US" smtClean="0"/>
              <a:t>20</a:t>
            </a:fld>
            <a:endParaRPr lang="en-US"/>
          </a:p>
        </p:txBody>
      </p:sp>
    </p:spTree>
    <p:extLst>
      <p:ext uri="{BB962C8B-B14F-4D97-AF65-F5344CB8AC3E}">
        <p14:creationId xmlns:p14="http://schemas.microsoft.com/office/powerpoint/2010/main" val="6053131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0160EDC-4D2E-5145-8915-736C79BDCD18}" type="slidenum">
              <a:rPr lang="en-US" smtClean="0"/>
              <a:t>21</a:t>
            </a:fld>
            <a:endParaRPr lang="en-US"/>
          </a:p>
        </p:txBody>
      </p:sp>
    </p:spTree>
    <p:extLst>
      <p:ext uri="{BB962C8B-B14F-4D97-AF65-F5344CB8AC3E}">
        <p14:creationId xmlns:p14="http://schemas.microsoft.com/office/powerpoint/2010/main" val="328390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0160EDC-4D2E-5145-8915-736C79BDCD18}" type="slidenum">
              <a:rPr lang="en-US" smtClean="0"/>
              <a:t>22</a:t>
            </a:fld>
            <a:endParaRPr lang="en-US"/>
          </a:p>
        </p:txBody>
      </p:sp>
    </p:spTree>
    <p:extLst>
      <p:ext uri="{BB962C8B-B14F-4D97-AF65-F5344CB8AC3E}">
        <p14:creationId xmlns:p14="http://schemas.microsoft.com/office/powerpoint/2010/main" val="16354125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Part 4: Rider Performance by Gender and Age</a:t>
            </a:r>
          </a:p>
          <a:p>
            <a:r>
              <a:rPr lang="en-US" b="1" dirty="0" smtClean="0"/>
              <a:t>Ask:</a:t>
            </a:r>
            <a:r>
              <a:rPr lang="en-US" dirty="0" smtClean="0"/>
              <a:t> Rider performance by Gender and Age based on </a:t>
            </a:r>
            <a:r>
              <a:rPr lang="en-US" dirty="0" err="1" smtClean="0"/>
              <a:t>avg</a:t>
            </a:r>
            <a:r>
              <a:rPr lang="en-US" dirty="0" smtClean="0"/>
              <a:t> trip distance (station to station), median speed (trip duration/distance traveled)</a:t>
            </a:r>
            <a:br>
              <a:rPr lang="en-US" dirty="0" smtClean="0"/>
            </a:br>
            <a:endParaRPr lang="en-US" dirty="0" smtClean="0"/>
          </a:p>
          <a:p>
            <a:r>
              <a:rPr lang="en-US" dirty="0" smtClean="0"/>
              <a:t>Let's make sure the data we're working with here is clean.</a:t>
            </a:r>
            <a:br>
              <a:rPr lang="en-US" dirty="0" smtClean="0"/>
            </a:br>
            <a:endParaRPr lang="en-US" dirty="0" smtClean="0"/>
          </a:p>
          <a:p>
            <a:r>
              <a:rPr lang="en-US" dirty="0" smtClean="0"/>
              <a:t>Missing Gender and Birth Year values - Check </a:t>
            </a:r>
            <a:r>
              <a:rPr lang="en-US" dirty="0" err="1" smtClean="0"/>
              <a:t>missing_table</a:t>
            </a:r>
            <a:r>
              <a:rPr lang="en-US" dirty="0" smtClean="0"/>
              <a:t> above</a:t>
            </a:r>
          </a:p>
          <a:p>
            <a:pPr lvl="1"/>
            <a:r>
              <a:rPr lang="en-US" dirty="0" smtClean="0"/>
              <a:t>No for Gender. Yes for Birth Year</a:t>
            </a:r>
          </a:p>
          <a:p>
            <a:pPr lvl="1"/>
            <a:r>
              <a:rPr lang="en-US" dirty="0" smtClean="0"/>
              <a:t>~10% Missing Birth year. Not a big chunk of data. Can either impute missing values or drop it. Since it's less than 10% of the data, it's safe to assume the rest of the 90% is a representative sample of data and we can replace the birth year with the median, based on gender and Start Station ID. I chose this method because most people the same age live in similar neighborhoods (</a:t>
            </a:r>
            <a:r>
              <a:rPr lang="en-US" dirty="0" err="1" smtClean="0"/>
              <a:t>i.e</a:t>
            </a:r>
            <a:r>
              <a:rPr lang="en-US" dirty="0" smtClean="0"/>
              <a:t>: young people in east village, older people in Upper West Side, etc.). This will be done after anomalies are removed and speed is calculated.</a:t>
            </a:r>
          </a:p>
          <a:p>
            <a:r>
              <a:rPr lang="en-US" dirty="0" smtClean="0"/>
              <a:t>Are there anomalies?</a:t>
            </a:r>
          </a:p>
          <a:p>
            <a:pPr lvl="1"/>
            <a:r>
              <a:rPr lang="en-US" dirty="0" smtClean="0"/>
              <a:t>For Birth Year, there are some people born prior to 1956. I can believe some 60 year olds can ride a bike and that's a stretch, however, anyone "born" prior to that riding a </a:t>
            </a:r>
            <a:r>
              <a:rPr lang="en-US" dirty="0" err="1" smtClean="0"/>
              <a:t>citibike</a:t>
            </a:r>
            <a:r>
              <a:rPr lang="en-US" dirty="0" smtClean="0"/>
              <a:t> is an anomaly and false data. There could be a few senior citizens riding a bike, but probably not likely.</a:t>
            </a:r>
          </a:p>
          <a:p>
            <a:pPr lvl="1"/>
            <a:r>
              <a:rPr lang="en-US" dirty="0" smtClean="0"/>
              <a:t>My approach is to identify the age 2 standard deviations lower than the mean. After calculating this number, mean-2stdev, I removed the tail end of the data, birth year prior to 1956.</a:t>
            </a:r>
          </a:p>
          <a:p>
            <a:r>
              <a:rPr lang="en-US" dirty="0" err="1" smtClean="0"/>
              <a:t>Caulculate</a:t>
            </a:r>
            <a:r>
              <a:rPr lang="en-US" dirty="0" smtClean="0"/>
              <a:t> an Age column to make visuals easier to interpret.</a:t>
            </a:r>
          </a:p>
          <a:p>
            <a:r>
              <a:rPr lang="en-US" dirty="0" smtClean="0"/>
              <a:t>Calculate trip distance (Miles)</a:t>
            </a:r>
          </a:p>
          <a:p>
            <a:pPr lvl="1"/>
            <a:r>
              <a:rPr lang="en-US" dirty="0" smtClean="0"/>
              <a:t>No reliable way to calculate bike route since we can't know what route a rider took without GPS data from each bike. </a:t>
            </a:r>
          </a:p>
          <a:p>
            <a:pPr lvl="1"/>
            <a:r>
              <a:rPr lang="en-US" dirty="0" smtClean="0"/>
              <a:t>Could use Google maps and use </a:t>
            </a:r>
            <a:r>
              <a:rPr lang="en-US" dirty="0" err="1" smtClean="0"/>
              <a:t>lat,long</a:t>
            </a:r>
            <a:r>
              <a:rPr lang="en-US" dirty="0" smtClean="0"/>
              <a:t> coordinates to find bike route distance. However, this would require more than the daily limit on API calls. Use the </a:t>
            </a:r>
            <a:r>
              <a:rPr lang="en-US" dirty="0" err="1" smtClean="0"/>
              <a:t>geopy.distance</a:t>
            </a:r>
            <a:r>
              <a:rPr lang="en-US" dirty="0" smtClean="0"/>
              <a:t> </a:t>
            </a:r>
            <a:r>
              <a:rPr lang="en-US" dirty="0" err="1" smtClean="0"/>
              <a:t>packge</a:t>
            </a:r>
            <a:r>
              <a:rPr lang="en-US" dirty="0" smtClean="0"/>
              <a:t> which uses </a:t>
            </a:r>
            <a:r>
              <a:rPr lang="en-US" dirty="0" err="1" smtClean="0"/>
              <a:t>Vincenty</a:t>
            </a:r>
            <a:r>
              <a:rPr lang="en-US" dirty="0" smtClean="0"/>
              <a:t> distance uses more accurate ellipsoidal models. This is more accurate than </a:t>
            </a:r>
            <a:r>
              <a:rPr lang="en-US" dirty="0" err="1" smtClean="0"/>
              <a:t>Haversine</a:t>
            </a:r>
            <a:r>
              <a:rPr lang="en-US" dirty="0" smtClean="0"/>
              <a:t> formula, but doesn't matter much for our purposes.</a:t>
            </a:r>
          </a:p>
          <a:p>
            <a:r>
              <a:rPr lang="en-US" dirty="0" err="1" smtClean="0"/>
              <a:t>Caulculate</a:t>
            </a:r>
            <a:r>
              <a:rPr lang="en-US" dirty="0" smtClean="0"/>
              <a:t> Speed (min/mile) and (mile/</a:t>
            </a:r>
            <a:r>
              <a:rPr lang="en-US" dirty="0" err="1" smtClean="0"/>
              <a:t>hr</a:t>
            </a:r>
            <a:r>
              <a:rPr lang="en-US" dirty="0" smtClean="0"/>
              <a:t>)</a:t>
            </a:r>
          </a:p>
          <a:p>
            <a:pPr lvl="1"/>
            <a:r>
              <a:rPr lang="en-US" dirty="0" smtClean="0"/>
              <a:t>(min/mile): Can be used like sprint time (how fast does this person run)</a:t>
            </a:r>
          </a:p>
          <a:p>
            <a:pPr lvl="1"/>
            <a:r>
              <a:rPr lang="en-US" dirty="0" smtClean="0"/>
              <a:t>(mile/</a:t>
            </a:r>
            <a:r>
              <a:rPr lang="en-US" dirty="0" err="1" smtClean="0"/>
              <a:t>hr</a:t>
            </a:r>
            <a:r>
              <a:rPr lang="en-US" dirty="0" smtClean="0"/>
              <a:t>): Conventional approach. Miles/hour is an easy to understand unit of measure and one most people are used to seeing. So the visual will be created based on this understanding.</a:t>
            </a:r>
          </a:p>
          <a:p>
            <a:r>
              <a:rPr lang="en-US" dirty="0" smtClean="0"/>
              <a:t>Dealing with "circular" trips</a:t>
            </a:r>
          </a:p>
          <a:p>
            <a:pPr lvl="1"/>
            <a:r>
              <a:rPr lang="en-US" dirty="0" smtClean="0"/>
              <a:t>Circular trips are trips which start and end at the same station. The distance for these trips will come out to 0, however, that is not the case. These points will skew the data and visuals. Will be removing them to account for this issue. </a:t>
            </a:r>
          </a:p>
          <a:p>
            <a:pPr lvl="1"/>
            <a:r>
              <a:rPr lang="en-US" dirty="0" smtClean="0"/>
              <a:t>For the model, this data is also irrelevant. Because if someone is going on a circular trip, the only person who knows how long the trip is going to take is </a:t>
            </a:r>
            <a:r>
              <a:rPr lang="en-US" dirty="0" err="1" smtClean="0"/>
              <a:t>therider</a:t>
            </a:r>
            <a:r>
              <a:rPr lang="en-US" dirty="0" smtClean="0"/>
              <a:t> </a:t>
            </a:r>
            <a:r>
              <a:rPr lang="en-US" dirty="0" err="1" smtClean="0"/>
              <a:t>themself</a:t>
            </a:r>
            <a:r>
              <a:rPr lang="en-US" dirty="0" smtClean="0"/>
              <a:t>, assuming they know that. So it's safe to drop this data for the model. </a:t>
            </a:r>
            <a:br>
              <a:rPr lang="en-US" dirty="0" smtClean="0"/>
            </a:br>
            <a:endParaRPr lang="en-US" dirty="0" smtClean="0"/>
          </a:p>
          <a:p>
            <a:r>
              <a:rPr lang="en-US" dirty="0" smtClean="0"/>
              <a:t>Rename Gender Values in Legend from 0,1,2 to Unknown, Male, Female, respectively. </a:t>
            </a:r>
          </a:p>
          <a:p>
            <a:pPr lvl="1"/>
            <a:r>
              <a:rPr lang="en-US" dirty="0" smtClean="0"/>
              <a:t>The rows where Gender is unknown throws the visual off. There are a few ways to handle this: </a:t>
            </a:r>
          </a:p>
          <a:p>
            <a:pPr lvl="2"/>
            <a:r>
              <a:rPr lang="en-US" dirty="0" smtClean="0"/>
              <a:t>Remove the missing data. This would not result in a significant loss of information since only 58073 rows have gender as unknown.</a:t>
            </a:r>
          </a:p>
          <a:p>
            <a:pPr lvl="3"/>
            <a:r>
              <a:rPr lang="en-US" dirty="0" smtClean="0"/>
              <a:t>We can impute missing values, however given the proportion of unknowns the information gain would be negligible.</a:t>
            </a:r>
          </a:p>
          <a:p>
            <a:pPr lvl="3"/>
            <a:r>
              <a:rPr lang="en-US" dirty="0" smtClean="0"/>
              <a:t>Based on the reasons above, I've decided to remove data with unknown gender. These rows should not have a significant </a:t>
            </a:r>
            <a:r>
              <a:rPr lang="en-US" dirty="0" err="1" smtClean="0"/>
              <a:t>imact</a:t>
            </a:r>
            <a:r>
              <a:rPr lang="en-US" dirty="0" smtClean="0"/>
              <a:t> on the predictive model later on. However, I will confirm this.</a:t>
            </a:r>
          </a:p>
          <a:p>
            <a:r>
              <a:rPr lang="en-US" dirty="0" smtClean="0"/>
              <a:t>Determine Gender and Age performance based on Average Trip distance</a:t>
            </a:r>
            <a:br>
              <a:rPr lang="en-US" dirty="0" smtClean="0"/>
            </a:br>
            <a:endParaRPr lang="en-US" dirty="0" smtClean="0"/>
          </a:p>
          <a:p>
            <a:pPr lvl="1"/>
            <a:r>
              <a:rPr lang="en-US" dirty="0" smtClean="0"/>
              <a:t>Similar to graphs for speed. Pretty straightforward.</a:t>
            </a:r>
            <a:endParaRPr lang="en-US" dirty="0"/>
          </a:p>
        </p:txBody>
      </p:sp>
      <p:sp>
        <p:nvSpPr>
          <p:cNvPr id="4" name="Slide Number Placeholder 3"/>
          <p:cNvSpPr>
            <a:spLocks noGrp="1"/>
          </p:cNvSpPr>
          <p:nvPr>
            <p:ph type="sldNum" sz="quarter" idx="10"/>
          </p:nvPr>
        </p:nvSpPr>
        <p:spPr/>
        <p:txBody>
          <a:bodyPr/>
          <a:lstStyle/>
          <a:p>
            <a:fld id="{30160EDC-4D2E-5145-8915-736C79BDCD18}" type="slidenum">
              <a:rPr lang="en-US" smtClean="0"/>
              <a:t>25</a:t>
            </a:fld>
            <a:endParaRPr lang="en-US"/>
          </a:p>
        </p:txBody>
      </p:sp>
    </p:spTree>
    <p:extLst>
      <p:ext uri="{BB962C8B-B14F-4D97-AF65-F5344CB8AC3E}">
        <p14:creationId xmlns:p14="http://schemas.microsoft.com/office/powerpoint/2010/main" val="16614688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Part 2: Trip Duration by User Type</a:t>
            </a:r>
          </a:p>
          <a:p>
            <a:r>
              <a:rPr lang="en-US" dirty="0" smtClean="0"/>
              <a:t>This question is a bit unclear in terms of what to do with the anomalies, so I'll be making two graphs. One with anomalies, one without.</a:t>
            </a:r>
            <a:br>
              <a:rPr lang="en-US" dirty="0" smtClean="0"/>
            </a:br>
            <a:endParaRPr lang="en-US" dirty="0" smtClean="0"/>
          </a:p>
          <a:p>
            <a:r>
              <a:rPr lang="en-US" i="1" dirty="0" smtClean="0"/>
              <a:t>There are NA values in the dataset for </a:t>
            </a:r>
            <a:r>
              <a:rPr lang="en-US" i="1" dirty="0" err="1" smtClean="0"/>
              <a:t>usertype</a:t>
            </a:r>
            <a:r>
              <a:rPr lang="en-US" i="1" dirty="0" smtClean="0"/>
              <a:t> as can be seen from </a:t>
            </a:r>
            <a:r>
              <a:rPr lang="en-US" i="1" dirty="0" err="1" smtClean="0"/>
              <a:t>missing_table</a:t>
            </a:r>
            <a:r>
              <a:rPr lang="en-US" i="1" dirty="0" smtClean="0"/>
              <a:t>. Since it's only 0.09% of the data, it's safe to remove.</a:t>
            </a:r>
            <a:r>
              <a:rPr lang="en-US" dirty="0" smtClean="0"/>
              <a:t/>
            </a:r>
            <a:br>
              <a:rPr lang="en-US" dirty="0" smtClean="0"/>
            </a:br>
            <a:endParaRPr lang="en-US" dirty="0" smtClean="0"/>
          </a:p>
          <a:p>
            <a:r>
              <a:rPr lang="en-US" b="1" dirty="0" smtClean="0"/>
              <a:t>According to Citi Bikes' website:</a:t>
            </a:r>
            <a:r>
              <a:rPr lang="en-US" dirty="0" smtClean="0"/>
              <a:t> The first 45 minutes of each ride is included for Annual Members, and the first 30 minutes of each ride is included for Day Pass users. If you want to keep a bike out for longer, it’s only an extra $4 for each additional 15 minutes.</a:t>
            </a:r>
            <a:br>
              <a:rPr lang="en-US" dirty="0" smtClean="0"/>
            </a:br>
            <a:endParaRPr lang="en-US" dirty="0" smtClean="0"/>
          </a:p>
          <a:p>
            <a:r>
              <a:rPr lang="en-US" dirty="0" smtClean="0"/>
              <a:t>It's safe to assume, no one (or very few people) will be willing to rent a bike for more than 2 hours, especially a clunky </a:t>
            </a:r>
            <a:r>
              <a:rPr lang="en-US" dirty="0" err="1" smtClean="0"/>
              <a:t>citibike</a:t>
            </a:r>
            <a:r>
              <a:rPr lang="en-US" dirty="0" smtClean="0"/>
              <a:t>. If they did, it would cost them an additional $20 assuming they're annual subscribers. It would be more economical for them to buy a bike if they want that workout or use one of the tour bikes in central park if they want to tour and explore the city on a bike. There may be a better way to choose an optimal cutoff, however, time is key in a client project. Or just </a:t>
            </a:r>
            <a:r>
              <a:rPr lang="en-US" dirty="0" err="1" smtClean="0"/>
              <a:t>docing</a:t>
            </a:r>
            <a:r>
              <a:rPr lang="en-US" dirty="0" smtClean="0"/>
              <a:t> and getting another bike. The real cost of a bike is accrued ~24 hours. </a:t>
            </a:r>
            <a:br>
              <a:rPr lang="en-US" dirty="0" smtClean="0"/>
            </a:br>
            <a:endParaRPr lang="en-US" dirty="0" smtClean="0"/>
          </a:p>
          <a:p>
            <a:r>
              <a:rPr lang="en-US" b="1" dirty="0" smtClean="0"/>
              <a:t>Anomalies</a:t>
            </a:r>
            <a:r>
              <a:rPr lang="en-US" dirty="0" smtClean="0"/>
              <a:t>: Any trip which lasts longer than 2 hours (7,200 seconds) probably indicates a stolen bike, an anomaly, or incorrect docking of the bike. As an avid </a:t>
            </a:r>
            <a:r>
              <a:rPr lang="en-US" dirty="0" err="1" smtClean="0"/>
              <a:t>Citibike</a:t>
            </a:r>
            <a:r>
              <a:rPr lang="en-US" dirty="0" smtClean="0"/>
              <a:t> user, I know first hand that it doesn't make any sense for one to use a bike for more than one hour! However, I've added a one hour cushion just in case. No rider would plan to go over the maximum 45 minutes allowed. However, I </a:t>
            </a:r>
            <a:r>
              <a:rPr lang="en-US" dirty="0" err="1" smtClean="0"/>
              <a:t>wplan</a:t>
            </a:r>
            <a:r>
              <a:rPr lang="en-US" dirty="0" smtClean="0"/>
              <a:t> to reduce this to one hour in the future for modelling purposes. </a:t>
            </a:r>
          </a:p>
          <a:p>
            <a:r>
              <a:rPr lang="en-US" i="1" dirty="0" smtClean="0"/>
              <a:t>First Half- with anomalies in dataset</a:t>
            </a:r>
            <a:endParaRPr lang="en-US" dirty="0" smtClean="0"/>
          </a:p>
          <a:p>
            <a:pPr lvl="1"/>
            <a:r>
              <a:rPr lang="en-US" dirty="0" smtClean="0"/>
              <a:t>The graph under ax2 is a </a:t>
            </a:r>
            <a:r>
              <a:rPr lang="en-US" dirty="0" err="1" smtClean="0"/>
              <a:t>bargraph</a:t>
            </a:r>
            <a:r>
              <a:rPr lang="en-US" dirty="0" smtClean="0"/>
              <a:t> of average trip duration for each user type. It's helpful, but would be better to see a boxplot and get an idea of the distribution and see </a:t>
            </a:r>
            <a:r>
              <a:rPr lang="en-US" dirty="0" err="1" smtClean="0"/>
              <a:t>mintues</a:t>
            </a:r>
            <a:r>
              <a:rPr lang="en-US" dirty="0" smtClean="0"/>
              <a:t> instead of seconds.</a:t>
            </a:r>
            <a:br>
              <a:rPr lang="en-US" dirty="0" smtClean="0"/>
            </a:br>
            <a:endParaRPr lang="en-US" dirty="0" smtClean="0"/>
          </a:p>
          <a:p>
            <a:pPr lvl="1"/>
            <a:r>
              <a:rPr lang="en-US" dirty="0" smtClean="0"/>
              <a:t>Second graph is a basic Boxplot based with anomalies included. As we can see, there is too much noise for this to be useful. It'll be better to look at this without anomalies.</a:t>
            </a:r>
            <a:br>
              <a:rPr lang="en-US" dirty="0" smtClean="0"/>
            </a:br>
            <a:endParaRPr lang="en-US" dirty="0" smtClean="0"/>
          </a:p>
          <a:p>
            <a:r>
              <a:rPr lang="en-US" i="1" dirty="0" smtClean="0"/>
              <a:t>Second Half - without anomalies in dataset</a:t>
            </a:r>
            <a:endParaRPr lang="en-US" dirty="0" smtClean="0"/>
          </a:p>
          <a:p>
            <a:pPr lvl="1"/>
            <a:r>
              <a:rPr lang="en-US" dirty="0" smtClean="0"/>
              <a:t>Still not useful, let's add a column with minutes for trip Duration.</a:t>
            </a:r>
            <a:br>
              <a:rPr lang="en-US" dirty="0" smtClean="0"/>
            </a:br>
            <a:endParaRPr lang="en-US" dirty="0" smtClean="0"/>
          </a:p>
          <a:p>
            <a:pPr lvl="1"/>
            <a:r>
              <a:rPr lang="en-US" dirty="0" smtClean="0"/>
              <a:t>Boxplot with minutes is much more useful. There are still some outliers, however, it is informative. </a:t>
            </a:r>
          </a:p>
          <a:p>
            <a:endParaRPr lang="en-US" dirty="0"/>
          </a:p>
        </p:txBody>
      </p:sp>
      <p:sp>
        <p:nvSpPr>
          <p:cNvPr id="4" name="Slide Number Placeholder 3"/>
          <p:cNvSpPr>
            <a:spLocks noGrp="1"/>
          </p:cNvSpPr>
          <p:nvPr>
            <p:ph type="sldNum" sz="quarter" idx="10"/>
          </p:nvPr>
        </p:nvSpPr>
        <p:spPr/>
        <p:txBody>
          <a:bodyPr/>
          <a:lstStyle/>
          <a:p>
            <a:fld id="{30160EDC-4D2E-5145-8915-736C79BDCD18}" type="slidenum">
              <a:rPr lang="en-US" smtClean="0"/>
              <a:t>7</a:t>
            </a:fld>
            <a:endParaRPr lang="en-US"/>
          </a:p>
        </p:txBody>
      </p:sp>
    </p:spTree>
    <p:extLst>
      <p:ext uri="{BB962C8B-B14F-4D97-AF65-F5344CB8AC3E}">
        <p14:creationId xmlns:p14="http://schemas.microsoft.com/office/powerpoint/2010/main" val="6148009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Part 2: Trip Duration by User Type</a:t>
            </a:r>
          </a:p>
          <a:p>
            <a:r>
              <a:rPr lang="en-US" dirty="0" smtClean="0"/>
              <a:t>This question is a bit unclear in terms of what to do with the anomalies, so I'll be making two graphs. One with anomalies, one without.</a:t>
            </a:r>
            <a:br>
              <a:rPr lang="en-US" dirty="0" smtClean="0"/>
            </a:br>
            <a:endParaRPr lang="en-US" dirty="0" smtClean="0"/>
          </a:p>
          <a:p>
            <a:r>
              <a:rPr lang="en-US" i="1" dirty="0" smtClean="0"/>
              <a:t>There are NA values in the dataset for </a:t>
            </a:r>
            <a:r>
              <a:rPr lang="en-US" i="1" dirty="0" err="1" smtClean="0"/>
              <a:t>usertype</a:t>
            </a:r>
            <a:r>
              <a:rPr lang="en-US" i="1" dirty="0" smtClean="0"/>
              <a:t> as can be seen from </a:t>
            </a:r>
            <a:r>
              <a:rPr lang="en-US" i="1" dirty="0" err="1" smtClean="0"/>
              <a:t>missing_table</a:t>
            </a:r>
            <a:r>
              <a:rPr lang="en-US" i="1" dirty="0" smtClean="0"/>
              <a:t>. Since it's only 0.09% of the data, it's safe to remove.</a:t>
            </a:r>
            <a:r>
              <a:rPr lang="en-US" dirty="0" smtClean="0"/>
              <a:t/>
            </a:r>
            <a:br>
              <a:rPr lang="en-US" dirty="0" smtClean="0"/>
            </a:br>
            <a:endParaRPr lang="en-US" dirty="0" smtClean="0"/>
          </a:p>
          <a:p>
            <a:r>
              <a:rPr lang="en-US" b="1" dirty="0" smtClean="0"/>
              <a:t>According to Citi Bikes' website:</a:t>
            </a:r>
            <a:r>
              <a:rPr lang="en-US" dirty="0" smtClean="0"/>
              <a:t> The first 45 minutes of each ride is included for Annual Members, and the first 30 minutes of each ride is included for Day Pass users. If you want to keep a bike out for longer, it’s only an extra $4 for each additional 15 minutes.</a:t>
            </a:r>
            <a:br>
              <a:rPr lang="en-US" dirty="0" smtClean="0"/>
            </a:br>
            <a:endParaRPr lang="en-US" dirty="0" smtClean="0"/>
          </a:p>
          <a:p>
            <a:r>
              <a:rPr lang="en-US" dirty="0" smtClean="0"/>
              <a:t>It's safe to assume, no one (or very few people) will be willing to rent a bike for more than 2 hours, especially a clunky </a:t>
            </a:r>
            <a:r>
              <a:rPr lang="en-US" dirty="0" err="1" smtClean="0"/>
              <a:t>citibike</a:t>
            </a:r>
            <a:r>
              <a:rPr lang="en-US" dirty="0" smtClean="0"/>
              <a:t>. If they did, it would cost them an additional $20 assuming they're annual subscribers. It would be more economical for them to buy a bike if they want that workout or use one of the tour bikes in central park if they want to tour and explore the city on a bike. There may be a better way to choose an optimal cutoff, however, time is key in a client project. Or just </a:t>
            </a:r>
            <a:r>
              <a:rPr lang="en-US" dirty="0" err="1" smtClean="0"/>
              <a:t>docing</a:t>
            </a:r>
            <a:r>
              <a:rPr lang="en-US" dirty="0" smtClean="0"/>
              <a:t> and getting another bike. The real cost of a bike is accrued ~24 hours. </a:t>
            </a:r>
            <a:br>
              <a:rPr lang="en-US" dirty="0" smtClean="0"/>
            </a:br>
            <a:endParaRPr lang="en-US" dirty="0" smtClean="0"/>
          </a:p>
          <a:p>
            <a:r>
              <a:rPr lang="en-US" b="1" dirty="0" smtClean="0"/>
              <a:t>Anomalies</a:t>
            </a:r>
            <a:r>
              <a:rPr lang="en-US" dirty="0" smtClean="0"/>
              <a:t>: Any trip which lasts longer than 2 hours (7,200 seconds) probably indicates a stolen bike, an anomaly, or incorrect docking of the bike. As an avid </a:t>
            </a:r>
            <a:r>
              <a:rPr lang="en-US" dirty="0" err="1" smtClean="0"/>
              <a:t>Citibike</a:t>
            </a:r>
            <a:r>
              <a:rPr lang="en-US" dirty="0" smtClean="0"/>
              <a:t> user, I know first hand that it doesn't make any sense for one to use a bike for more than one hour! However, I've added a one hour cushion just in case. No rider would plan to go over the maximum 45 minutes allowed. However, I </a:t>
            </a:r>
            <a:r>
              <a:rPr lang="en-US" dirty="0" err="1" smtClean="0"/>
              <a:t>wplan</a:t>
            </a:r>
            <a:r>
              <a:rPr lang="en-US" dirty="0" smtClean="0"/>
              <a:t> to reduce this to one hour in the future for modelling purposes. </a:t>
            </a:r>
          </a:p>
          <a:p>
            <a:r>
              <a:rPr lang="en-US" i="1" dirty="0" smtClean="0"/>
              <a:t>First Half- with anomalies in dataset</a:t>
            </a:r>
            <a:endParaRPr lang="en-US" dirty="0" smtClean="0"/>
          </a:p>
          <a:p>
            <a:pPr lvl="1"/>
            <a:r>
              <a:rPr lang="en-US" dirty="0" smtClean="0"/>
              <a:t>The graph under ax2 is a </a:t>
            </a:r>
            <a:r>
              <a:rPr lang="en-US" dirty="0" err="1" smtClean="0"/>
              <a:t>bargraph</a:t>
            </a:r>
            <a:r>
              <a:rPr lang="en-US" dirty="0" smtClean="0"/>
              <a:t> of average trip duration for each user type. It's helpful, but would be better to see a boxplot and get an idea of the distribution and see </a:t>
            </a:r>
            <a:r>
              <a:rPr lang="en-US" dirty="0" err="1" smtClean="0"/>
              <a:t>mintues</a:t>
            </a:r>
            <a:r>
              <a:rPr lang="en-US" dirty="0" smtClean="0"/>
              <a:t> instead of seconds.</a:t>
            </a:r>
            <a:br>
              <a:rPr lang="en-US" dirty="0" smtClean="0"/>
            </a:br>
            <a:endParaRPr lang="en-US" dirty="0" smtClean="0"/>
          </a:p>
          <a:p>
            <a:pPr lvl="1"/>
            <a:r>
              <a:rPr lang="en-US" dirty="0" smtClean="0"/>
              <a:t>Second graph is a basic Boxplot based with anomalies included. As we can see, there is too much noise for this to be useful. It'll be better to look at this without anomalies.</a:t>
            </a:r>
            <a:br>
              <a:rPr lang="en-US" dirty="0" smtClean="0"/>
            </a:br>
            <a:endParaRPr lang="en-US" dirty="0" smtClean="0"/>
          </a:p>
          <a:p>
            <a:r>
              <a:rPr lang="en-US" i="1" dirty="0" smtClean="0"/>
              <a:t>Second Half - without anomalies in dataset</a:t>
            </a:r>
            <a:endParaRPr lang="en-US" dirty="0" smtClean="0"/>
          </a:p>
          <a:p>
            <a:pPr lvl="1"/>
            <a:r>
              <a:rPr lang="en-US" dirty="0" smtClean="0"/>
              <a:t>Still not useful, let's add a column with minutes for trip Duration.</a:t>
            </a:r>
            <a:br>
              <a:rPr lang="en-US" dirty="0" smtClean="0"/>
            </a:br>
            <a:endParaRPr lang="en-US" dirty="0" smtClean="0"/>
          </a:p>
          <a:p>
            <a:pPr lvl="1"/>
            <a:r>
              <a:rPr lang="en-US" dirty="0" smtClean="0"/>
              <a:t>Boxplot with minutes is much more useful. There are still some outliers, however, it is informative. </a:t>
            </a:r>
          </a:p>
          <a:p>
            <a:endParaRPr lang="en-US" dirty="0"/>
          </a:p>
        </p:txBody>
      </p:sp>
      <p:sp>
        <p:nvSpPr>
          <p:cNvPr id="4" name="Slide Number Placeholder 3"/>
          <p:cNvSpPr>
            <a:spLocks noGrp="1"/>
          </p:cNvSpPr>
          <p:nvPr>
            <p:ph type="sldNum" sz="quarter" idx="10"/>
          </p:nvPr>
        </p:nvSpPr>
        <p:spPr/>
        <p:txBody>
          <a:bodyPr/>
          <a:lstStyle/>
          <a:p>
            <a:fld id="{30160EDC-4D2E-5145-8915-736C79BDCD18}" type="slidenum">
              <a:rPr lang="en-US" smtClean="0"/>
              <a:t>8</a:t>
            </a:fld>
            <a:endParaRPr lang="en-US"/>
          </a:p>
        </p:txBody>
      </p:sp>
    </p:spTree>
    <p:extLst>
      <p:ext uri="{BB962C8B-B14F-4D97-AF65-F5344CB8AC3E}">
        <p14:creationId xmlns:p14="http://schemas.microsoft.com/office/powerpoint/2010/main" val="1302374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Part 3: Most Popular Trip</a:t>
            </a:r>
          </a:p>
          <a:p>
            <a:r>
              <a:rPr lang="en-US" dirty="0" smtClean="0"/>
              <a:t>To get most popular trips, the most convenient way to do this is by using the </a:t>
            </a:r>
            <a:r>
              <a:rPr lang="en-US" dirty="0" err="1" smtClean="0"/>
              <a:t>groupby</a:t>
            </a:r>
            <a:r>
              <a:rPr lang="en-US" dirty="0" smtClean="0"/>
              <a:t> function in pandas. It's analogous to a Pivot table. </a:t>
            </a:r>
            <a:br>
              <a:rPr lang="en-US" dirty="0" smtClean="0"/>
            </a:br>
            <a:endParaRPr lang="en-US" dirty="0" smtClean="0"/>
          </a:p>
          <a:p>
            <a:r>
              <a:rPr lang="en-US" dirty="0" smtClean="0"/>
              <a:t>The </a:t>
            </a:r>
            <a:r>
              <a:rPr lang="en-US" dirty="0" err="1" smtClean="0"/>
              <a:t>groupby</a:t>
            </a:r>
            <a:r>
              <a:rPr lang="en-US" dirty="0" smtClean="0"/>
              <a:t> function makes it extremely easy and convenient to identify the most popular trips.</a:t>
            </a:r>
            <a:endParaRPr lang="en-US" dirty="0"/>
          </a:p>
        </p:txBody>
      </p:sp>
      <p:sp>
        <p:nvSpPr>
          <p:cNvPr id="4" name="Slide Number Placeholder 3"/>
          <p:cNvSpPr>
            <a:spLocks noGrp="1"/>
          </p:cNvSpPr>
          <p:nvPr>
            <p:ph type="sldNum" sz="quarter" idx="10"/>
          </p:nvPr>
        </p:nvSpPr>
        <p:spPr/>
        <p:txBody>
          <a:bodyPr/>
          <a:lstStyle/>
          <a:p>
            <a:fld id="{30160EDC-4D2E-5145-8915-736C79BDCD18}" type="slidenum">
              <a:rPr lang="en-US" smtClean="0"/>
              <a:t>9</a:t>
            </a:fld>
            <a:endParaRPr lang="en-US"/>
          </a:p>
        </p:txBody>
      </p:sp>
    </p:spTree>
    <p:extLst>
      <p:ext uri="{BB962C8B-B14F-4D97-AF65-F5344CB8AC3E}">
        <p14:creationId xmlns:p14="http://schemas.microsoft.com/office/powerpoint/2010/main" val="14162451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Part 4: Rider Performance by Gender and Age</a:t>
            </a:r>
          </a:p>
          <a:p>
            <a:r>
              <a:rPr lang="en-US" b="1" dirty="0" smtClean="0"/>
              <a:t>Ask:</a:t>
            </a:r>
            <a:r>
              <a:rPr lang="en-US" dirty="0" smtClean="0"/>
              <a:t> Rider performance by Gender and Age based on </a:t>
            </a:r>
            <a:r>
              <a:rPr lang="en-US" dirty="0" err="1" smtClean="0"/>
              <a:t>avg</a:t>
            </a:r>
            <a:r>
              <a:rPr lang="en-US" dirty="0" smtClean="0"/>
              <a:t> trip distance (station to station), median speed (trip duration/distance traveled)</a:t>
            </a:r>
            <a:br>
              <a:rPr lang="en-US" dirty="0" smtClean="0"/>
            </a:br>
            <a:endParaRPr lang="en-US" dirty="0" smtClean="0"/>
          </a:p>
          <a:p>
            <a:r>
              <a:rPr lang="en-US" dirty="0" smtClean="0"/>
              <a:t>Let's make sure the data we're working with here is clean.</a:t>
            </a:r>
            <a:br>
              <a:rPr lang="en-US" dirty="0" smtClean="0"/>
            </a:br>
            <a:endParaRPr lang="en-US" dirty="0" smtClean="0"/>
          </a:p>
          <a:p>
            <a:r>
              <a:rPr lang="en-US" dirty="0" smtClean="0"/>
              <a:t>Missing Gender and Birth Year values - Check </a:t>
            </a:r>
            <a:r>
              <a:rPr lang="en-US" dirty="0" err="1" smtClean="0"/>
              <a:t>missing_table</a:t>
            </a:r>
            <a:r>
              <a:rPr lang="en-US" dirty="0" smtClean="0"/>
              <a:t> above</a:t>
            </a:r>
          </a:p>
          <a:p>
            <a:pPr lvl="1"/>
            <a:r>
              <a:rPr lang="en-US" dirty="0" smtClean="0"/>
              <a:t>No for Gender. Yes for Birth Year</a:t>
            </a:r>
          </a:p>
          <a:p>
            <a:pPr lvl="1"/>
            <a:r>
              <a:rPr lang="en-US" dirty="0" smtClean="0"/>
              <a:t>~10% Missing Birth year. Not a big chunk of data. Can either impute missing values or drop it. Since it's less than 10% of the data, it's safe to assume the rest of the 90% is a representative sample of data and we can replace the birth year with the median, based on gender and Start Station ID. I chose this method because most people the same age live in similar neighborhoods (</a:t>
            </a:r>
            <a:r>
              <a:rPr lang="en-US" dirty="0" err="1" smtClean="0"/>
              <a:t>i.e</a:t>
            </a:r>
            <a:r>
              <a:rPr lang="en-US" dirty="0" smtClean="0"/>
              <a:t>: young people in east village, older people in Upper West Side, etc.). This will be done after anomalies are removed and speed is calculated.</a:t>
            </a:r>
          </a:p>
          <a:p>
            <a:r>
              <a:rPr lang="en-US" dirty="0" smtClean="0"/>
              <a:t>Are there anomalies?</a:t>
            </a:r>
          </a:p>
          <a:p>
            <a:pPr lvl="1"/>
            <a:r>
              <a:rPr lang="en-US" dirty="0" smtClean="0"/>
              <a:t>For Birth Year, there are some people born prior to 1956. I can believe some 60 year olds can ride a bike and that's a stretch, however, anyone "born" prior to that riding a </a:t>
            </a:r>
            <a:r>
              <a:rPr lang="en-US" dirty="0" err="1" smtClean="0"/>
              <a:t>citibike</a:t>
            </a:r>
            <a:r>
              <a:rPr lang="en-US" dirty="0" smtClean="0"/>
              <a:t> is an anomaly and false data. There could be a few senior citizens riding a bike, but probably not likely.</a:t>
            </a:r>
          </a:p>
          <a:p>
            <a:pPr lvl="1"/>
            <a:r>
              <a:rPr lang="en-US" dirty="0" smtClean="0"/>
              <a:t>My approach is to identify the age 2 standard deviations lower than the mean. After calculating this number, mean-2stdev, I removed the tail end of the data, birth year prior to 1956.</a:t>
            </a:r>
          </a:p>
          <a:p>
            <a:r>
              <a:rPr lang="en-US" dirty="0" err="1" smtClean="0"/>
              <a:t>Caulculate</a:t>
            </a:r>
            <a:r>
              <a:rPr lang="en-US" dirty="0" smtClean="0"/>
              <a:t> an Age column to make visuals easier to interpret.</a:t>
            </a:r>
          </a:p>
          <a:p>
            <a:r>
              <a:rPr lang="en-US" dirty="0" smtClean="0"/>
              <a:t>Calculate trip distance (Miles)</a:t>
            </a:r>
          </a:p>
          <a:p>
            <a:pPr lvl="1"/>
            <a:r>
              <a:rPr lang="en-US" dirty="0" smtClean="0"/>
              <a:t>No reliable way to calculate bike route since we can't know what route a rider took without GPS data from each bike. </a:t>
            </a:r>
          </a:p>
          <a:p>
            <a:pPr lvl="1"/>
            <a:r>
              <a:rPr lang="en-US" dirty="0" smtClean="0"/>
              <a:t>Could use Google maps and use </a:t>
            </a:r>
            <a:r>
              <a:rPr lang="en-US" dirty="0" err="1" smtClean="0"/>
              <a:t>lat,long</a:t>
            </a:r>
            <a:r>
              <a:rPr lang="en-US" dirty="0" smtClean="0"/>
              <a:t> coordinates to find bike route distance. However, this would require more than the daily limit on API calls. Use the </a:t>
            </a:r>
            <a:r>
              <a:rPr lang="en-US" dirty="0" err="1" smtClean="0"/>
              <a:t>geopy.distance</a:t>
            </a:r>
            <a:r>
              <a:rPr lang="en-US" dirty="0" smtClean="0"/>
              <a:t> </a:t>
            </a:r>
            <a:r>
              <a:rPr lang="en-US" dirty="0" err="1" smtClean="0"/>
              <a:t>packge</a:t>
            </a:r>
            <a:r>
              <a:rPr lang="en-US" dirty="0" smtClean="0"/>
              <a:t> which uses </a:t>
            </a:r>
            <a:r>
              <a:rPr lang="en-US" dirty="0" err="1" smtClean="0"/>
              <a:t>Vincenty</a:t>
            </a:r>
            <a:r>
              <a:rPr lang="en-US" dirty="0" smtClean="0"/>
              <a:t> distance uses more accurate ellipsoidal models. This is more accurate than </a:t>
            </a:r>
            <a:r>
              <a:rPr lang="en-US" dirty="0" err="1" smtClean="0"/>
              <a:t>Haversine</a:t>
            </a:r>
            <a:r>
              <a:rPr lang="en-US" dirty="0" smtClean="0"/>
              <a:t> formula, but doesn't matter much for our purposes.</a:t>
            </a:r>
          </a:p>
          <a:p>
            <a:r>
              <a:rPr lang="en-US" dirty="0" err="1" smtClean="0"/>
              <a:t>Caulculate</a:t>
            </a:r>
            <a:r>
              <a:rPr lang="en-US" dirty="0" smtClean="0"/>
              <a:t> Speed (min/mile) and (mile/</a:t>
            </a:r>
            <a:r>
              <a:rPr lang="en-US" dirty="0" err="1" smtClean="0"/>
              <a:t>hr</a:t>
            </a:r>
            <a:r>
              <a:rPr lang="en-US" dirty="0" smtClean="0"/>
              <a:t>)</a:t>
            </a:r>
          </a:p>
          <a:p>
            <a:pPr lvl="1"/>
            <a:r>
              <a:rPr lang="en-US" dirty="0" smtClean="0"/>
              <a:t>(min/mile): Can be used like sprint time (how fast does this person run)</a:t>
            </a:r>
          </a:p>
          <a:p>
            <a:pPr lvl="1"/>
            <a:r>
              <a:rPr lang="en-US" dirty="0" smtClean="0"/>
              <a:t>(mile/</a:t>
            </a:r>
            <a:r>
              <a:rPr lang="en-US" dirty="0" err="1" smtClean="0"/>
              <a:t>hr</a:t>
            </a:r>
            <a:r>
              <a:rPr lang="en-US" dirty="0" smtClean="0"/>
              <a:t>): Conventional approach. Miles/hour is an easy to understand unit of measure and one most people are used to seeing. So the visual will be created based on this understanding.</a:t>
            </a:r>
          </a:p>
          <a:p>
            <a:r>
              <a:rPr lang="en-US" dirty="0" smtClean="0"/>
              <a:t>Dealing with "circular" trips</a:t>
            </a:r>
          </a:p>
          <a:p>
            <a:pPr lvl="1"/>
            <a:r>
              <a:rPr lang="en-US" dirty="0" smtClean="0"/>
              <a:t>Circular trips are trips which start and end at the same station. The distance for these trips will come out to 0, however, that is not the case. These points will skew the data and visuals. Will be removing them to account for this issue. </a:t>
            </a:r>
          </a:p>
          <a:p>
            <a:pPr lvl="1"/>
            <a:r>
              <a:rPr lang="en-US" dirty="0" smtClean="0"/>
              <a:t>For the model, this data is also irrelevant. Because if someone is going on a circular trip, the only person who knows how long the trip is going to take is </a:t>
            </a:r>
            <a:r>
              <a:rPr lang="en-US" dirty="0" err="1" smtClean="0"/>
              <a:t>therider</a:t>
            </a:r>
            <a:r>
              <a:rPr lang="en-US" dirty="0" smtClean="0"/>
              <a:t> </a:t>
            </a:r>
            <a:r>
              <a:rPr lang="en-US" dirty="0" err="1" smtClean="0"/>
              <a:t>themself</a:t>
            </a:r>
            <a:r>
              <a:rPr lang="en-US" dirty="0" smtClean="0"/>
              <a:t>, assuming they know that. So it's safe to drop this data for the model. </a:t>
            </a:r>
            <a:br>
              <a:rPr lang="en-US" dirty="0" smtClean="0"/>
            </a:br>
            <a:endParaRPr lang="en-US" dirty="0" smtClean="0"/>
          </a:p>
          <a:p>
            <a:r>
              <a:rPr lang="en-US" dirty="0" smtClean="0"/>
              <a:t>Rename Gender Values in Legend from 0,1,2 to Unknown, Male, Female, respectively. </a:t>
            </a:r>
          </a:p>
          <a:p>
            <a:pPr lvl="1"/>
            <a:r>
              <a:rPr lang="en-US" dirty="0" smtClean="0"/>
              <a:t>The rows where Gender is unknown throws the visual off. There are a few ways to handle this: </a:t>
            </a:r>
          </a:p>
          <a:p>
            <a:pPr lvl="2"/>
            <a:r>
              <a:rPr lang="en-US" dirty="0" smtClean="0"/>
              <a:t>Remove the missing data. This would not result in a significant loss of information since only 58073 rows have gender as unknown.</a:t>
            </a:r>
          </a:p>
          <a:p>
            <a:pPr lvl="3"/>
            <a:r>
              <a:rPr lang="en-US" dirty="0" smtClean="0"/>
              <a:t>We can impute missing values, however given the proportion of unknowns the information gain would be negligible.</a:t>
            </a:r>
          </a:p>
          <a:p>
            <a:pPr lvl="3"/>
            <a:r>
              <a:rPr lang="en-US" dirty="0" smtClean="0"/>
              <a:t>Based on the reasons above, I've decided to remove data with unknown gender. These rows should not have a significant </a:t>
            </a:r>
            <a:r>
              <a:rPr lang="en-US" dirty="0" err="1" smtClean="0"/>
              <a:t>imact</a:t>
            </a:r>
            <a:r>
              <a:rPr lang="en-US" dirty="0" smtClean="0"/>
              <a:t> on the predictive model later on. However, I will confirm this.</a:t>
            </a:r>
          </a:p>
          <a:p>
            <a:r>
              <a:rPr lang="en-US" dirty="0" smtClean="0"/>
              <a:t>Determine Gender and Age performance based on Average Trip distance</a:t>
            </a:r>
            <a:br>
              <a:rPr lang="en-US" dirty="0" smtClean="0"/>
            </a:br>
            <a:endParaRPr lang="en-US" dirty="0" smtClean="0"/>
          </a:p>
          <a:p>
            <a:pPr lvl="1"/>
            <a:r>
              <a:rPr lang="en-US" dirty="0" smtClean="0"/>
              <a:t>Similar to graphs for speed. </a:t>
            </a:r>
            <a:r>
              <a:rPr lang="en-US" smtClean="0"/>
              <a:t>Pretty straightforward.</a:t>
            </a:r>
            <a:endParaRPr lang="en-US"/>
          </a:p>
        </p:txBody>
      </p:sp>
      <p:sp>
        <p:nvSpPr>
          <p:cNvPr id="4" name="Slide Number Placeholder 3"/>
          <p:cNvSpPr>
            <a:spLocks noGrp="1"/>
          </p:cNvSpPr>
          <p:nvPr>
            <p:ph type="sldNum" sz="quarter" idx="10"/>
          </p:nvPr>
        </p:nvSpPr>
        <p:spPr/>
        <p:txBody>
          <a:bodyPr/>
          <a:lstStyle/>
          <a:p>
            <a:fld id="{30160EDC-4D2E-5145-8915-736C79BDCD18}" type="slidenum">
              <a:rPr lang="en-US" smtClean="0"/>
              <a:t>10</a:t>
            </a:fld>
            <a:endParaRPr lang="en-US"/>
          </a:p>
        </p:txBody>
      </p:sp>
    </p:spTree>
    <p:extLst>
      <p:ext uri="{BB962C8B-B14F-4D97-AF65-F5344CB8AC3E}">
        <p14:creationId xmlns:p14="http://schemas.microsoft.com/office/powerpoint/2010/main" val="18456024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Part 4: Rider Performance by Gender and Age</a:t>
            </a:r>
          </a:p>
          <a:p>
            <a:r>
              <a:rPr lang="en-US" b="1" dirty="0" smtClean="0"/>
              <a:t>Ask:</a:t>
            </a:r>
            <a:r>
              <a:rPr lang="en-US" dirty="0" smtClean="0"/>
              <a:t> Rider performance by Gender and Age based on </a:t>
            </a:r>
            <a:r>
              <a:rPr lang="en-US" dirty="0" err="1" smtClean="0"/>
              <a:t>avg</a:t>
            </a:r>
            <a:r>
              <a:rPr lang="en-US" dirty="0" smtClean="0"/>
              <a:t> trip distance (station to station), median speed (trip duration/distance traveled)</a:t>
            </a:r>
            <a:br>
              <a:rPr lang="en-US" dirty="0" smtClean="0"/>
            </a:br>
            <a:endParaRPr lang="en-US" dirty="0" smtClean="0"/>
          </a:p>
          <a:p>
            <a:r>
              <a:rPr lang="en-US" dirty="0" smtClean="0"/>
              <a:t>Let's make sure the data we're working with here is clean.</a:t>
            </a:r>
            <a:br>
              <a:rPr lang="en-US" dirty="0" smtClean="0"/>
            </a:br>
            <a:endParaRPr lang="en-US" dirty="0" smtClean="0"/>
          </a:p>
          <a:p>
            <a:r>
              <a:rPr lang="en-US" dirty="0" smtClean="0"/>
              <a:t>Missing Gender and Birth Year values - Check </a:t>
            </a:r>
            <a:r>
              <a:rPr lang="en-US" dirty="0" err="1" smtClean="0"/>
              <a:t>missing_table</a:t>
            </a:r>
            <a:r>
              <a:rPr lang="en-US" dirty="0" smtClean="0"/>
              <a:t> above</a:t>
            </a:r>
          </a:p>
          <a:p>
            <a:pPr lvl="1"/>
            <a:r>
              <a:rPr lang="en-US" dirty="0" smtClean="0"/>
              <a:t>No for Gender. Yes for Birth Year</a:t>
            </a:r>
          </a:p>
          <a:p>
            <a:pPr lvl="1"/>
            <a:r>
              <a:rPr lang="en-US" dirty="0" smtClean="0"/>
              <a:t>~10% Missing Birth year. Not a big chunk of data. Can either impute missing values or drop it. Since it's less than 10% of the data, it's safe to assume the rest of the 90% is a representative sample of data and we can replace the birth year with the median, based on gender and Start Station ID. I chose this method because most people the same age live in similar neighborhoods (</a:t>
            </a:r>
            <a:r>
              <a:rPr lang="en-US" dirty="0" err="1" smtClean="0"/>
              <a:t>i.e</a:t>
            </a:r>
            <a:r>
              <a:rPr lang="en-US" dirty="0" smtClean="0"/>
              <a:t>: young people in east village, older people in Upper West Side, etc.). This will be done after anomalies are removed and speed is calculated.</a:t>
            </a:r>
          </a:p>
          <a:p>
            <a:r>
              <a:rPr lang="en-US" dirty="0" smtClean="0"/>
              <a:t>Are there anomalies?</a:t>
            </a:r>
          </a:p>
          <a:p>
            <a:pPr lvl="1"/>
            <a:r>
              <a:rPr lang="en-US" dirty="0" smtClean="0"/>
              <a:t>For Birth Year, there are some people born prior to 1956. I can believe some 60 year olds can ride a bike and that's a stretch, however, anyone "born" prior to that riding a </a:t>
            </a:r>
            <a:r>
              <a:rPr lang="en-US" dirty="0" err="1" smtClean="0"/>
              <a:t>citibike</a:t>
            </a:r>
            <a:r>
              <a:rPr lang="en-US" dirty="0" smtClean="0"/>
              <a:t> is an anomaly and false data. There could be a few senior citizens riding a bike, but probably not likely.</a:t>
            </a:r>
          </a:p>
          <a:p>
            <a:pPr lvl="1"/>
            <a:r>
              <a:rPr lang="en-US" dirty="0" smtClean="0"/>
              <a:t>My approach is to identify the age 2 standard deviations lower than the mean. After calculating this number, mean-2stdev, I removed the tail end of the data, birth year prior to 1956.</a:t>
            </a:r>
          </a:p>
          <a:p>
            <a:r>
              <a:rPr lang="en-US" dirty="0" err="1" smtClean="0"/>
              <a:t>Caulculate</a:t>
            </a:r>
            <a:r>
              <a:rPr lang="en-US" dirty="0" smtClean="0"/>
              <a:t> an Age column to make visuals easier to interpret.</a:t>
            </a:r>
          </a:p>
          <a:p>
            <a:r>
              <a:rPr lang="en-US" dirty="0" smtClean="0"/>
              <a:t>Calculate trip distance (Miles)</a:t>
            </a:r>
          </a:p>
          <a:p>
            <a:pPr lvl="1"/>
            <a:r>
              <a:rPr lang="en-US" dirty="0" smtClean="0"/>
              <a:t>No reliable way to calculate bike route since we can't know what route a rider took without GPS data from each bike. </a:t>
            </a:r>
          </a:p>
          <a:p>
            <a:pPr lvl="1"/>
            <a:r>
              <a:rPr lang="en-US" dirty="0" smtClean="0"/>
              <a:t>Could use Google maps and use </a:t>
            </a:r>
            <a:r>
              <a:rPr lang="en-US" dirty="0" err="1" smtClean="0"/>
              <a:t>lat,long</a:t>
            </a:r>
            <a:r>
              <a:rPr lang="en-US" dirty="0" smtClean="0"/>
              <a:t> coordinates to find bike route distance. However, this would require more than the daily limit on API calls. Use the </a:t>
            </a:r>
            <a:r>
              <a:rPr lang="en-US" dirty="0" err="1" smtClean="0"/>
              <a:t>geopy.distance</a:t>
            </a:r>
            <a:r>
              <a:rPr lang="en-US" dirty="0" smtClean="0"/>
              <a:t> </a:t>
            </a:r>
            <a:r>
              <a:rPr lang="en-US" dirty="0" err="1" smtClean="0"/>
              <a:t>packge</a:t>
            </a:r>
            <a:r>
              <a:rPr lang="en-US" dirty="0" smtClean="0"/>
              <a:t> which uses </a:t>
            </a:r>
            <a:r>
              <a:rPr lang="en-US" dirty="0" err="1" smtClean="0"/>
              <a:t>Vincenty</a:t>
            </a:r>
            <a:r>
              <a:rPr lang="en-US" dirty="0" smtClean="0"/>
              <a:t> distance uses more accurate ellipsoidal models. This is more accurate than </a:t>
            </a:r>
            <a:r>
              <a:rPr lang="en-US" dirty="0" err="1" smtClean="0"/>
              <a:t>Haversine</a:t>
            </a:r>
            <a:r>
              <a:rPr lang="en-US" dirty="0" smtClean="0"/>
              <a:t> formula, but doesn't matter much for our purposes.</a:t>
            </a:r>
          </a:p>
          <a:p>
            <a:r>
              <a:rPr lang="en-US" dirty="0" err="1" smtClean="0"/>
              <a:t>Caulculate</a:t>
            </a:r>
            <a:r>
              <a:rPr lang="en-US" dirty="0" smtClean="0"/>
              <a:t> Speed (min/mile) and (mile/</a:t>
            </a:r>
            <a:r>
              <a:rPr lang="en-US" dirty="0" err="1" smtClean="0"/>
              <a:t>hr</a:t>
            </a:r>
            <a:r>
              <a:rPr lang="en-US" dirty="0" smtClean="0"/>
              <a:t>)</a:t>
            </a:r>
          </a:p>
          <a:p>
            <a:pPr lvl="1"/>
            <a:r>
              <a:rPr lang="en-US" dirty="0" smtClean="0"/>
              <a:t>(min/mile): Can be used like sprint time (how fast does this person run)</a:t>
            </a:r>
          </a:p>
          <a:p>
            <a:pPr lvl="1"/>
            <a:r>
              <a:rPr lang="en-US" dirty="0" smtClean="0"/>
              <a:t>(mile/</a:t>
            </a:r>
            <a:r>
              <a:rPr lang="en-US" dirty="0" err="1" smtClean="0"/>
              <a:t>hr</a:t>
            </a:r>
            <a:r>
              <a:rPr lang="en-US" dirty="0" smtClean="0"/>
              <a:t>): Conventional approach. Miles/hour is an easy to understand unit of measure and one most people are used to seeing. So the visual will be created based on this understanding.</a:t>
            </a:r>
          </a:p>
          <a:p>
            <a:r>
              <a:rPr lang="en-US" dirty="0" smtClean="0"/>
              <a:t>Dealing with "circular" trips</a:t>
            </a:r>
          </a:p>
          <a:p>
            <a:pPr lvl="1"/>
            <a:r>
              <a:rPr lang="en-US" dirty="0" smtClean="0"/>
              <a:t>Circular trips are trips which start and end at the same station. The distance for these trips will come out to 0, however, that is not the case. These points will skew the data and visuals. Will be removing them to account for this issue. </a:t>
            </a:r>
          </a:p>
          <a:p>
            <a:pPr lvl="1"/>
            <a:r>
              <a:rPr lang="en-US" dirty="0" smtClean="0"/>
              <a:t>For the model, this data is also irrelevant. Because if someone is going on a circular trip, the only person who knows how long the trip is going to take is </a:t>
            </a:r>
            <a:r>
              <a:rPr lang="en-US" dirty="0" err="1" smtClean="0"/>
              <a:t>therider</a:t>
            </a:r>
            <a:r>
              <a:rPr lang="en-US" dirty="0" smtClean="0"/>
              <a:t> </a:t>
            </a:r>
            <a:r>
              <a:rPr lang="en-US" dirty="0" err="1" smtClean="0"/>
              <a:t>themself</a:t>
            </a:r>
            <a:r>
              <a:rPr lang="en-US" dirty="0" smtClean="0"/>
              <a:t>, assuming they know that. So it's safe to drop this data for the model. </a:t>
            </a:r>
            <a:br>
              <a:rPr lang="en-US" dirty="0" smtClean="0"/>
            </a:br>
            <a:endParaRPr lang="en-US" dirty="0" smtClean="0"/>
          </a:p>
          <a:p>
            <a:r>
              <a:rPr lang="en-US" dirty="0" smtClean="0"/>
              <a:t>Rename Gender Values in Legend from 0,1,2 to Unknown, Male, Female, respectively. </a:t>
            </a:r>
          </a:p>
          <a:p>
            <a:pPr lvl="1"/>
            <a:r>
              <a:rPr lang="en-US" dirty="0" smtClean="0"/>
              <a:t>The rows where Gender is unknown throws the visual off. There are a few ways to handle this: </a:t>
            </a:r>
          </a:p>
          <a:p>
            <a:pPr lvl="2"/>
            <a:r>
              <a:rPr lang="en-US" dirty="0" smtClean="0"/>
              <a:t>Remove the missing data. This would not result in a significant loss of information since only 58073 rows have gender as unknown.</a:t>
            </a:r>
          </a:p>
          <a:p>
            <a:pPr lvl="3"/>
            <a:r>
              <a:rPr lang="en-US" dirty="0" smtClean="0"/>
              <a:t>We can impute missing values, however given the proportion of unknowns the information gain would be negligible.</a:t>
            </a:r>
          </a:p>
          <a:p>
            <a:pPr lvl="3"/>
            <a:r>
              <a:rPr lang="en-US" dirty="0" smtClean="0"/>
              <a:t>Based on the reasons above, I've decided to remove data with unknown gender. These rows should not have a significant </a:t>
            </a:r>
            <a:r>
              <a:rPr lang="en-US" dirty="0" err="1" smtClean="0"/>
              <a:t>imact</a:t>
            </a:r>
            <a:r>
              <a:rPr lang="en-US" dirty="0" smtClean="0"/>
              <a:t> on the predictive model later on. However, I will confirm this.</a:t>
            </a:r>
          </a:p>
          <a:p>
            <a:r>
              <a:rPr lang="en-US" dirty="0" smtClean="0"/>
              <a:t>Determine Gender and Age performance based on Average Trip distance</a:t>
            </a:r>
            <a:br>
              <a:rPr lang="en-US" dirty="0" smtClean="0"/>
            </a:br>
            <a:endParaRPr lang="en-US" dirty="0" smtClean="0"/>
          </a:p>
          <a:p>
            <a:pPr lvl="1"/>
            <a:r>
              <a:rPr lang="en-US" dirty="0" smtClean="0"/>
              <a:t>Similar to graphs for speed. </a:t>
            </a:r>
            <a:r>
              <a:rPr lang="en-US" smtClean="0"/>
              <a:t>Pretty straightforward.</a:t>
            </a:r>
            <a:endParaRPr lang="en-US"/>
          </a:p>
        </p:txBody>
      </p:sp>
      <p:sp>
        <p:nvSpPr>
          <p:cNvPr id="4" name="Slide Number Placeholder 3"/>
          <p:cNvSpPr>
            <a:spLocks noGrp="1"/>
          </p:cNvSpPr>
          <p:nvPr>
            <p:ph type="sldNum" sz="quarter" idx="10"/>
          </p:nvPr>
        </p:nvSpPr>
        <p:spPr/>
        <p:txBody>
          <a:bodyPr/>
          <a:lstStyle/>
          <a:p>
            <a:fld id="{30160EDC-4D2E-5145-8915-736C79BDCD18}" type="slidenum">
              <a:rPr lang="en-US" smtClean="0"/>
              <a:t>11</a:t>
            </a:fld>
            <a:endParaRPr lang="en-US"/>
          </a:p>
        </p:txBody>
      </p:sp>
    </p:spTree>
    <p:extLst>
      <p:ext uri="{BB962C8B-B14F-4D97-AF65-F5344CB8AC3E}">
        <p14:creationId xmlns:p14="http://schemas.microsoft.com/office/powerpoint/2010/main" val="2392293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Part 5: Busiest Bike by Times and Minutes Used</a:t>
            </a:r>
          </a:p>
          <a:p>
            <a:r>
              <a:rPr lang="en-US" i="1" dirty="0" smtClean="0"/>
              <a:t>Ask:</a:t>
            </a:r>
            <a:r>
              <a:rPr lang="en-US" dirty="0" smtClean="0"/>
              <a:t> </a:t>
            </a:r>
          </a:p>
          <a:p>
            <a:r>
              <a:rPr lang="en-US" dirty="0" smtClean="0"/>
              <a:t>What is the busiest bike in NYC in 2017? </a:t>
            </a:r>
          </a:p>
          <a:p>
            <a:pPr lvl="1"/>
            <a:r>
              <a:rPr lang="en-US" dirty="0" smtClean="0"/>
              <a:t>Bike 25738</a:t>
            </a:r>
          </a:p>
          <a:p>
            <a:r>
              <a:rPr lang="en-US" dirty="0" smtClean="0"/>
              <a:t>How many times was it used?</a:t>
            </a:r>
          </a:p>
          <a:p>
            <a:pPr lvl="1"/>
            <a:r>
              <a:rPr lang="en-US" dirty="0" smtClean="0"/>
              <a:t>2355 times</a:t>
            </a:r>
          </a:p>
          <a:p>
            <a:r>
              <a:rPr lang="en-US" dirty="0" smtClean="0"/>
              <a:t>How many minutes was it in use?</a:t>
            </a:r>
          </a:p>
          <a:p>
            <a:pPr lvl="1"/>
            <a:r>
              <a:rPr lang="en-US" dirty="0" smtClean="0"/>
              <a:t>31,340 Minutes</a:t>
            </a:r>
          </a:p>
          <a:p>
            <a:r>
              <a:rPr lang="en-US" dirty="0" smtClean="0"/>
              <a:t>Busiest bike and count can be identified by a </a:t>
            </a:r>
            <a:r>
              <a:rPr lang="en-US" dirty="0" err="1" smtClean="0"/>
              <a:t>groupby</a:t>
            </a:r>
            <a:r>
              <a:rPr lang="en-US" dirty="0" smtClean="0"/>
              <a:t> function</a:t>
            </a:r>
          </a:p>
          <a:p>
            <a:r>
              <a:rPr lang="en-US" dirty="0" smtClean="0"/>
              <a:t>Function above will also identify the number of times the bike was used</a:t>
            </a:r>
          </a:p>
          <a:p>
            <a:r>
              <a:rPr lang="en-US" dirty="0" smtClean="0"/>
              <a:t>A similar </a:t>
            </a:r>
            <a:r>
              <a:rPr lang="en-US" dirty="0" err="1" smtClean="0"/>
              <a:t>groupby</a:t>
            </a:r>
            <a:r>
              <a:rPr lang="en-US" dirty="0" smtClean="0"/>
              <a:t> function which calls for the sum on minutes can identify the number of minutes the bike was used. </a:t>
            </a:r>
            <a:endParaRPr lang="en-US" dirty="0"/>
          </a:p>
        </p:txBody>
      </p:sp>
      <p:sp>
        <p:nvSpPr>
          <p:cNvPr id="4" name="Slide Number Placeholder 3"/>
          <p:cNvSpPr>
            <a:spLocks noGrp="1"/>
          </p:cNvSpPr>
          <p:nvPr>
            <p:ph type="sldNum" sz="quarter" idx="10"/>
          </p:nvPr>
        </p:nvSpPr>
        <p:spPr/>
        <p:txBody>
          <a:bodyPr/>
          <a:lstStyle/>
          <a:p>
            <a:fld id="{30160EDC-4D2E-5145-8915-736C79BDCD18}" type="slidenum">
              <a:rPr lang="en-US" smtClean="0"/>
              <a:t>12</a:t>
            </a:fld>
            <a:endParaRPr lang="en-US"/>
          </a:p>
        </p:txBody>
      </p:sp>
    </p:spTree>
    <p:extLst>
      <p:ext uri="{BB962C8B-B14F-4D97-AF65-F5344CB8AC3E}">
        <p14:creationId xmlns:p14="http://schemas.microsoft.com/office/powerpoint/2010/main" val="10846110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Part 5: Busiest Bike by Times and Minutes Used</a:t>
            </a:r>
          </a:p>
          <a:p>
            <a:r>
              <a:rPr lang="en-US" i="1" dirty="0" smtClean="0"/>
              <a:t>Ask:</a:t>
            </a:r>
            <a:r>
              <a:rPr lang="en-US" dirty="0" smtClean="0"/>
              <a:t> </a:t>
            </a:r>
          </a:p>
          <a:p>
            <a:r>
              <a:rPr lang="en-US" dirty="0" smtClean="0"/>
              <a:t>What is the busiest bike in NYC in 2017? </a:t>
            </a:r>
          </a:p>
          <a:p>
            <a:pPr lvl="1"/>
            <a:r>
              <a:rPr lang="en-US" dirty="0" smtClean="0"/>
              <a:t>Bike 25738</a:t>
            </a:r>
          </a:p>
          <a:p>
            <a:r>
              <a:rPr lang="en-US" dirty="0" smtClean="0"/>
              <a:t>How many times was it used?</a:t>
            </a:r>
          </a:p>
          <a:p>
            <a:pPr lvl="1"/>
            <a:r>
              <a:rPr lang="en-US" dirty="0" smtClean="0"/>
              <a:t>2355 times</a:t>
            </a:r>
          </a:p>
          <a:p>
            <a:r>
              <a:rPr lang="en-US" dirty="0" smtClean="0"/>
              <a:t>How many minutes was it in use?</a:t>
            </a:r>
          </a:p>
          <a:p>
            <a:pPr lvl="1"/>
            <a:r>
              <a:rPr lang="en-US" dirty="0" smtClean="0"/>
              <a:t>31,340 Minutes</a:t>
            </a:r>
          </a:p>
          <a:p>
            <a:r>
              <a:rPr lang="en-US" dirty="0" smtClean="0"/>
              <a:t>Busiest bike and count can be identified by a </a:t>
            </a:r>
            <a:r>
              <a:rPr lang="en-US" dirty="0" err="1" smtClean="0"/>
              <a:t>groupby</a:t>
            </a:r>
            <a:r>
              <a:rPr lang="en-US" dirty="0" smtClean="0"/>
              <a:t> function</a:t>
            </a:r>
          </a:p>
          <a:p>
            <a:r>
              <a:rPr lang="en-US" dirty="0" smtClean="0"/>
              <a:t>Function above will also identify the number of times the bike was used</a:t>
            </a:r>
          </a:p>
          <a:p>
            <a:r>
              <a:rPr lang="en-US" dirty="0" smtClean="0"/>
              <a:t>A similar </a:t>
            </a:r>
            <a:r>
              <a:rPr lang="en-US" dirty="0" err="1" smtClean="0"/>
              <a:t>groupby</a:t>
            </a:r>
            <a:r>
              <a:rPr lang="en-US" smtClean="0"/>
              <a:t> function which calls for the sum on minutes can identify the number of minutes the bike was used. </a:t>
            </a:r>
            <a:endParaRPr lang="en-US"/>
          </a:p>
        </p:txBody>
      </p:sp>
      <p:sp>
        <p:nvSpPr>
          <p:cNvPr id="4" name="Slide Number Placeholder 3"/>
          <p:cNvSpPr>
            <a:spLocks noGrp="1"/>
          </p:cNvSpPr>
          <p:nvPr>
            <p:ph type="sldNum" sz="quarter" idx="10"/>
          </p:nvPr>
        </p:nvSpPr>
        <p:spPr/>
        <p:txBody>
          <a:bodyPr/>
          <a:lstStyle/>
          <a:p>
            <a:fld id="{30160EDC-4D2E-5145-8915-736C79BDCD18}" type="slidenum">
              <a:rPr lang="en-US" smtClean="0"/>
              <a:t>13</a:t>
            </a:fld>
            <a:endParaRPr lang="en-US"/>
          </a:p>
        </p:txBody>
      </p:sp>
    </p:spTree>
    <p:extLst>
      <p:ext uri="{BB962C8B-B14F-4D97-AF65-F5344CB8AC3E}">
        <p14:creationId xmlns:p14="http://schemas.microsoft.com/office/powerpoint/2010/main" val="1957659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Assumptions based on conversations with mentors. </a:t>
            </a:r>
            <a:endParaRPr lang="en-US" dirty="0"/>
          </a:p>
        </p:txBody>
      </p:sp>
      <p:sp>
        <p:nvSpPr>
          <p:cNvPr id="4" name="Slide Number Placeholder 3"/>
          <p:cNvSpPr>
            <a:spLocks noGrp="1"/>
          </p:cNvSpPr>
          <p:nvPr>
            <p:ph type="sldNum" sz="quarter" idx="10"/>
          </p:nvPr>
        </p:nvSpPr>
        <p:spPr/>
        <p:txBody>
          <a:bodyPr/>
          <a:lstStyle/>
          <a:p>
            <a:fld id="{30160EDC-4D2E-5145-8915-736C79BDCD18}" type="slidenum">
              <a:rPr lang="en-US" smtClean="0"/>
              <a:t>15</a:t>
            </a:fld>
            <a:endParaRPr lang="en-US"/>
          </a:p>
        </p:txBody>
      </p:sp>
    </p:spTree>
    <p:extLst>
      <p:ext uri="{BB962C8B-B14F-4D97-AF65-F5344CB8AC3E}">
        <p14:creationId xmlns:p14="http://schemas.microsoft.com/office/powerpoint/2010/main" val="9721569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Cover">
    <p:spTree>
      <p:nvGrpSpPr>
        <p:cNvPr id="1" name=""/>
        <p:cNvGrpSpPr/>
        <p:nvPr/>
      </p:nvGrpSpPr>
      <p:grpSpPr>
        <a:xfrm>
          <a:off x="0" y="0"/>
          <a:ext cx="0" cy="0"/>
          <a:chOff x="0" y="0"/>
          <a:chExt cx="0" cy="0"/>
        </a:xfrm>
      </p:grpSpPr>
      <p:pic>
        <p:nvPicPr>
          <p:cNvPr id="4" name="Picture 3" descr="WHITE.pn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1"/>
            <a:ext cx="12192000" cy="6253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544331" y="2998929"/>
            <a:ext cx="7989633" cy="1126095"/>
          </a:xfrm>
          <a:prstGeom prst="rect">
            <a:avLst/>
          </a:prstGeom>
          <a:ln>
            <a:noFill/>
          </a:ln>
        </p:spPr>
        <p:txBody>
          <a:bodyPr>
            <a:noAutofit/>
          </a:bodyPr>
          <a:lstStyle>
            <a:lvl1pPr algn="l">
              <a:defRPr sz="4263" cap="none">
                <a:solidFill>
                  <a:schemeClr val="accent1"/>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589218" y="4638077"/>
            <a:ext cx="4417183" cy="1407301"/>
          </a:xfrm>
          <a:prstGeom prst="rect">
            <a:avLst/>
          </a:prstGeom>
          <a:ln>
            <a:noFill/>
          </a:ln>
        </p:spPr>
        <p:txBody>
          <a:bodyPr>
            <a:normAutofit/>
          </a:bodyPr>
          <a:lstStyle>
            <a:lvl1pPr marL="0" indent="0" algn="l">
              <a:buNone/>
              <a:defRPr sz="1732">
                <a:solidFill>
                  <a:srgbClr val="000000"/>
                </a:solidFill>
              </a:defRPr>
            </a:lvl1pPr>
            <a:lvl2pPr marL="609021" indent="0" algn="ctr">
              <a:buNone/>
              <a:defRPr>
                <a:solidFill>
                  <a:schemeClr val="tx1">
                    <a:tint val="75000"/>
                  </a:schemeClr>
                </a:solidFill>
              </a:defRPr>
            </a:lvl2pPr>
            <a:lvl3pPr marL="1218043" indent="0" algn="ctr">
              <a:buNone/>
              <a:defRPr>
                <a:solidFill>
                  <a:schemeClr val="tx1">
                    <a:tint val="75000"/>
                  </a:schemeClr>
                </a:solidFill>
              </a:defRPr>
            </a:lvl3pPr>
            <a:lvl4pPr marL="1827063" indent="0" algn="ctr">
              <a:buNone/>
              <a:defRPr>
                <a:solidFill>
                  <a:schemeClr val="tx1">
                    <a:tint val="75000"/>
                  </a:schemeClr>
                </a:solidFill>
              </a:defRPr>
            </a:lvl4pPr>
            <a:lvl5pPr marL="2436083" indent="0" algn="ctr">
              <a:buNone/>
              <a:defRPr>
                <a:solidFill>
                  <a:schemeClr val="tx1">
                    <a:tint val="75000"/>
                  </a:schemeClr>
                </a:solidFill>
              </a:defRPr>
            </a:lvl5pPr>
            <a:lvl6pPr marL="3045105" indent="0" algn="ctr">
              <a:buNone/>
              <a:defRPr>
                <a:solidFill>
                  <a:schemeClr val="tx1">
                    <a:tint val="75000"/>
                  </a:schemeClr>
                </a:solidFill>
              </a:defRPr>
            </a:lvl6pPr>
            <a:lvl7pPr marL="3654126" indent="0" algn="ctr">
              <a:buNone/>
              <a:defRPr>
                <a:solidFill>
                  <a:schemeClr val="tx1">
                    <a:tint val="75000"/>
                  </a:schemeClr>
                </a:solidFill>
              </a:defRPr>
            </a:lvl7pPr>
            <a:lvl8pPr marL="4263146" indent="0" algn="ctr">
              <a:buNone/>
              <a:defRPr>
                <a:solidFill>
                  <a:schemeClr val="tx1">
                    <a:tint val="75000"/>
                  </a:schemeClr>
                </a:solidFill>
              </a:defRPr>
            </a:lvl8pPr>
            <a:lvl9pPr marL="4872168" indent="0" algn="ctr">
              <a:buNone/>
              <a:defRPr>
                <a:solidFill>
                  <a:schemeClr val="tx1">
                    <a:tint val="75000"/>
                  </a:schemeClr>
                </a:solidFill>
              </a:defRPr>
            </a:lvl9pPr>
          </a:lstStyle>
          <a:p>
            <a:r>
              <a:rPr lang="en-US" smtClean="0"/>
              <a:t>Click to edit Master subtitle style</a:t>
            </a:r>
            <a:endParaRPr lang="en-US" dirty="0"/>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95234" y="824183"/>
            <a:ext cx="6644953" cy="1702750"/>
          </a:xfrm>
          <a:prstGeom prst="rect">
            <a:avLst/>
          </a:prstGeom>
        </p:spPr>
      </p:pic>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12" name="Rectangle 11"/>
          <p:cNvSpPr/>
          <p:nvPr/>
        </p:nvSpPr>
        <p:spPr>
          <a:xfrm>
            <a:off x="0" y="1"/>
            <a:ext cx="12192000" cy="854529"/>
          </a:xfrm>
          <a:prstGeom prst="rect">
            <a:avLst/>
          </a:prstGeom>
          <a:solidFill>
            <a:srgbClr val="75B2F9"/>
          </a:solidFill>
          <a:ln>
            <a:noFill/>
          </a:ln>
        </p:spPr>
        <p:txBody>
          <a:bodyPr rtlCol="0" anchor="ctr">
            <a:noAutofit/>
          </a:bodyPr>
          <a:lstStyle/>
          <a:p>
            <a:pPr algn="ctr"/>
            <a:endParaRPr lang="en-US" sz="1349" dirty="0">
              <a:solidFill>
                <a:srgbClr val="0F1F28"/>
              </a:solidFill>
            </a:endParaRPr>
          </a:p>
        </p:txBody>
      </p:sp>
      <p:sp>
        <p:nvSpPr>
          <p:cNvPr id="16" name="Content Placeholder 2"/>
          <p:cNvSpPr>
            <a:spLocks noGrp="1"/>
          </p:cNvSpPr>
          <p:nvPr>
            <p:ph idx="10"/>
          </p:nvPr>
        </p:nvSpPr>
        <p:spPr>
          <a:xfrm>
            <a:off x="611721" y="1398333"/>
            <a:ext cx="10993199" cy="4332557"/>
          </a:xfrm>
          <a:prstGeom prst="rect">
            <a:avLst/>
          </a:prstGeom>
        </p:spPr>
        <p:txBody>
          <a:bodyPr>
            <a:normAutofit/>
          </a:bodyPr>
          <a:lstStyle>
            <a:lvl1pPr marL="0" marR="0" indent="0" algn="l" defTabSz="1218043" rtl="0" eaLnBrk="1" fontAlgn="auto" latinLnBrk="0" hangingPunct="1">
              <a:lnSpc>
                <a:spcPct val="100000"/>
              </a:lnSpc>
              <a:spcBef>
                <a:spcPct val="20000"/>
              </a:spcBef>
              <a:spcAft>
                <a:spcPts val="0"/>
              </a:spcAft>
              <a:buClrTx/>
              <a:buSzTx/>
              <a:buFont typeface="Arial"/>
              <a:buNone/>
              <a:tabLst/>
              <a:defRPr sz="2664">
                <a:solidFill>
                  <a:schemeClr val="bg2"/>
                </a:solidFill>
              </a:defRPr>
            </a:lvl1pPr>
            <a:lvl2pPr marL="609021" marR="0" indent="-182706" algn="l" defTabSz="1218043" rtl="0" eaLnBrk="1" fontAlgn="auto" latinLnBrk="0" hangingPunct="1">
              <a:lnSpc>
                <a:spcPct val="100000"/>
              </a:lnSpc>
              <a:spcBef>
                <a:spcPts val="400"/>
              </a:spcBef>
              <a:spcAft>
                <a:spcPts val="0"/>
              </a:spcAft>
              <a:buClrTx/>
              <a:buSzPct val="80000"/>
              <a:buFont typeface="Arial"/>
              <a:buChar char="•"/>
              <a:tabLst/>
              <a:defRPr>
                <a:solidFill>
                  <a:schemeClr val="bg2"/>
                </a:solidFill>
              </a:defRPr>
            </a:lvl2pPr>
            <a:lvl3pPr marL="913532" marR="0" indent="-182706" algn="l" defTabSz="1218043" rtl="0" eaLnBrk="1" fontAlgn="auto" latinLnBrk="0" hangingPunct="1">
              <a:lnSpc>
                <a:spcPct val="100000"/>
              </a:lnSpc>
              <a:spcBef>
                <a:spcPct val="20000"/>
              </a:spcBef>
              <a:spcAft>
                <a:spcPts val="0"/>
              </a:spcAft>
              <a:buClrTx/>
              <a:buSzTx/>
              <a:buFont typeface="Lucida Grande"/>
              <a:buChar char="–"/>
              <a:tabLst/>
              <a:defRPr>
                <a:solidFill>
                  <a:schemeClr val="bg2"/>
                </a:solidFill>
              </a:defRPr>
            </a:lvl3pPr>
            <a:lvl4pPr marL="1218043" marR="0" indent="-182706" algn="l" defTabSz="1218043" rtl="0" eaLnBrk="1" fontAlgn="auto" latinLnBrk="0" hangingPunct="1">
              <a:lnSpc>
                <a:spcPct val="100000"/>
              </a:lnSpc>
              <a:spcBef>
                <a:spcPct val="20000"/>
              </a:spcBef>
              <a:spcAft>
                <a:spcPts val="0"/>
              </a:spcAft>
              <a:buClrTx/>
              <a:buSzPct val="80000"/>
              <a:buFont typeface="Arial"/>
              <a:buChar char="•"/>
              <a:tabLst/>
              <a:defRPr>
                <a:solidFill>
                  <a:schemeClr val="bg2"/>
                </a:solidFill>
              </a:defRPr>
            </a:lvl4pPr>
            <a:lvl5pPr marL="1522553" marR="0" indent="-182706" algn="l" defTabSz="1218043" rtl="0" eaLnBrk="1" fontAlgn="auto" latinLnBrk="0" hangingPunct="1">
              <a:lnSpc>
                <a:spcPct val="100000"/>
              </a:lnSpc>
              <a:spcBef>
                <a:spcPct val="20000"/>
              </a:spcBef>
              <a:spcAft>
                <a:spcPts val="0"/>
              </a:spcAft>
              <a:buClrTx/>
              <a:buSzTx/>
              <a:buFont typeface="Arial" pitchFamily="34" charset="0"/>
              <a:buChar char="»"/>
              <a:tabLst/>
              <a:defRPr>
                <a:solidFill>
                  <a:schemeClr val="bg2"/>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2" name="Title 1"/>
          <p:cNvSpPr>
            <a:spLocks noGrp="1"/>
          </p:cNvSpPr>
          <p:nvPr>
            <p:ph type="title"/>
          </p:nvPr>
        </p:nvSpPr>
        <p:spPr>
          <a:xfrm>
            <a:off x="609600" y="293889"/>
            <a:ext cx="10972800" cy="410369"/>
          </a:xfrm>
          <a:prstGeom prst="rect">
            <a:avLst/>
          </a:prstGeom>
        </p:spPr>
        <p:txBody>
          <a:bodyPr/>
          <a:lstStyle>
            <a:lvl1pPr>
              <a:defRPr>
                <a:solidFill>
                  <a:schemeClr val="tx1"/>
                </a:solidFill>
              </a:defRPr>
            </a:lvl1pPr>
          </a:lstStyle>
          <a:p>
            <a:r>
              <a:rPr lang="en-US" smtClean="0"/>
              <a:t>Click to edit Master title style</a:t>
            </a:r>
            <a:endParaRPr lang="en-US" dirty="0"/>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732186" y="6324120"/>
            <a:ext cx="1459814" cy="374073"/>
          </a:xfrm>
          <a:prstGeom prst="rect">
            <a:avLst/>
          </a:prstGeom>
        </p:spPr>
      </p:pic>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720925" y="2555431"/>
            <a:ext cx="10515600" cy="1325563"/>
          </a:xfrm>
          <a:prstGeom prst="rect">
            <a:avLst/>
          </a:prstGeom>
        </p:spPr>
        <p:txBody>
          <a:bodyPr/>
          <a:lstStyle>
            <a:lvl1pPr>
              <a:defRPr>
                <a:solidFill>
                  <a:schemeClr val="accent1">
                    <a:lumMod val="75000"/>
                  </a:schemeClr>
                </a:solidFill>
              </a:defRPr>
            </a:lvl1pPr>
          </a:lstStyle>
          <a:p>
            <a:r>
              <a:rPr lang="en-US" dirty="0" smtClean="0"/>
              <a:t>Click to edit Master title style</a:t>
            </a:r>
            <a:endParaRPr lang="en-US" dirty="0"/>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4720925" cy="6436426"/>
          </a:xfrm>
          <a:prstGeom prst="rect">
            <a:avLst/>
          </a:prstGeom>
        </p:spPr>
      </p:pic>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732186" y="6349928"/>
            <a:ext cx="1459814" cy="374073"/>
          </a:xfrm>
          <a:prstGeom prst="rect">
            <a:avLst/>
          </a:prstGeom>
        </p:spPr>
      </p:pic>
    </p:spTree>
    <p:extLst>
      <p:ext uri="{BB962C8B-B14F-4D97-AF65-F5344CB8AC3E}">
        <p14:creationId xmlns:p14="http://schemas.microsoft.com/office/powerpoint/2010/main" val="1042502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12" name="Rectangle 11"/>
          <p:cNvSpPr/>
          <p:nvPr/>
        </p:nvSpPr>
        <p:spPr>
          <a:xfrm>
            <a:off x="0" y="1"/>
            <a:ext cx="12192000" cy="854529"/>
          </a:xfrm>
          <a:prstGeom prst="rect">
            <a:avLst/>
          </a:prstGeom>
          <a:solidFill>
            <a:srgbClr val="75B2F9"/>
          </a:solidFill>
          <a:ln>
            <a:noFill/>
          </a:ln>
        </p:spPr>
        <p:txBody>
          <a:bodyPr rtlCol="0" anchor="ctr">
            <a:noAutofit/>
          </a:bodyPr>
          <a:lstStyle/>
          <a:p>
            <a:pPr algn="ctr"/>
            <a:endParaRPr lang="en-US" sz="1349" dirty="0">
              <a:solidFill>
                <a:srgbClr val="0F1F28"/>
              </a:solidFill>
            </a:endParaRPr>
          </a:p>
        </p:txBody>
      </p:sp>
      <p:sp>
        <p:nvSpPr>
          <p:cNvPr id="2" name="Title 1"/>
          <p:cNvSpPr>
            <a:spLocks noGrp="1"/>
          </p:cNvSpPr>
          <p:nvPr>
            <p:ph type="title"/>
          </p:nvPr>
        </p:nvSpPr>
        <p:spPr>
          <a:xfrm>
            <a:off x="609600" y="293889"/>
            <a:ext cx="10972800" cy="410369"/>
          </a:xfrm>
          <a:prstGeom prst="rect">
            <a:avLst/>
          </a:prstGeom>
        </p:spPr>
        <p:txBody>
          <a:bodyPr/>
          <a:lstStyle>
            <a:lvl1pPr>
              <a:defRPr>
                <a:solidFill>
                  <a:schemeClr val="tx1"/>
                </a:solidFill>
              </a:defRPr>
            </a:lvl1pPr>
          </a:lstStyle>
          <a:p>
            <a:r>
              <a:rPr lang="en-US" smtClean="0"/>
              <a:t>Click to edit Master title style</a:t>
            </a:r>
            <a:endParaRPr lang="en-US" dirty="0"/>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732186" y="6357820"/>
            <a:ext cx="1459814" cy="374073"/>
          </a:xfrm>
          <a:prstGeom prst="rect">
            <a:avLst/>
          </a:prstGeom>
        </p:spPr>
      </p:pic>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24713"/>
            <a:ext cx="12192000" cy="6858000"/>
          </a:xfrm>
          <a:prstGeom prst="rect">
            <a:avLst/>
          </a:prstGeom>
        </p:spPr>
        <p:txBody>
          <a:bodyPr rtlCol="0">
            <a:normAutofit/>
          </a:bodyPr>
          <a:lstStyle>
            <a:lvl1pPr>
              <a:defRPr>
                <a:solidFill>
                  <a:schemeClr val="tx1"/>
                </a:solidFill>
              </a:defRPr>
            </a:lvl1pPr>
          </a:lstStyle>
          <a:p>
            <a:pPr lvl="0"/>
            <a:r>
              <a:rPr lang="en-US" noProof="0" smtClean="0"/>
              <a:t>Drag picture to placeholder or click icon to add</a:t>
            </a:r>
            <a:endParaRPr lang="en-US" noProof="0" dirty="0"/>
          </a:p>
        </p:txBody>
      </p:sp>
      <p:sp>
        <p:nvSpPr>
          <p:cNvPr id="6" name="Title 1"/>
          <p:cNvSpPr>
            <a:spLocks noGrp="1"/>
          </p:cNvSpPr>
          <p:nvPr>
            <p:ph type="title"/>
          </p:nvPr>
        </p:nvSpPr>
        <p:spPr>
          <a:xfrm>
            <a:off x="609600" y="3129284"/>
            <a:ext cx="8372504" cy="574516"/>
          </a:xfrm>
          <a:prstGeom prst="rect">
            <a:avLst/>
          </a:prstGeom>
        </p:spPr>
        <p:txBody>
          <a:bodyPr anchor="ctr"/>
          <a:lstStyle>
            <a:lvl1pPr>
              <a:defRPr sz="3730">
                <a:solidFill>
                  <a:schemeClr val="tx1"/>
                </a:solidFill>
              </a:defRPr>
            </a:lvl1pPr>
          </a:lstStyle>
          <a:p>
            <a:r>
              <a:rPr lang="en-US" smtClean="0"/>
              <a:t>Click to edit Master title style</a:t>
            </a:r>
            <a:endParaRPr lang="en-US" dirty="0"/>
          </a:p>
        </p:txBody>
      </p:sp>
      <p:sp>
        <p:nvSpPr>
          <p:cNvPr id="4" name="Rectangle 3"/>
          <p:cNvSpPr/>
          <p:nvPr/>
        </p:nvSpPr>
        <p:spPr>
          <a:xfrm>
            <a:off x="0" y="1"/>
            <a:ext cx="12192000" cy="854529"/>
          </a:xfrm>
          <a:prstGeom prst="rect">
            <a:avLst/>
          </a:prstGeom>
          <a:solidFill>
            <a:srgbClr val="75B2F9"/>
          </a:solidFill>
          <a:ln>
            <a:noFill/>
          </a:ln>
        </p:spPr>
        <p:txBody>
          <a:bodyPr rtlCol="0" anchor="ctr">
            <a:noAutofit/>
          </a:bodyPr>
          <a:lstStyle/>
          <a:p>
            <a:pPr algn="ctr"/>
            <a:endParaRPr lang="en-US" sz="1349" dirty="0">
              <a:solidFill>
                <a:srgbClr val="0F1F28"/>
              </a:soli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732186" y="6345463"/>
            <a:ext cx="1459814" cy="374073"/>
          </a:xfrm>
          <a:prstGeom prst="rect">
            <a:avLst/>
          </a:prstGeom>
        </p:spPr>
      </p:pic>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loser">
    <p:spTree>
      <p:nvGrpSpPr>
        <p:cNvPr id="1" name=""/>
        <p:cNvGrpSpPr/>
        <p:nvPr/>
      </p:nvGrpSpPr>
      <p:grpSpPr>
        <a:xfrm>
          <a:off x="0" y="0"/>
          <a:ext cx="0" cy="0"/>
          <a:chOff x="0" y="0"/>
          <a:chExt cx="0" cy="0"/>
        </a:xfrm>
      </p:grpSpPr>
      <p:pic>
        <p:nvPicPr>
          <p:cNvPr id="2" name="Picture 3"/>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4891619" y="2948518"/>
            <a:ext cx="2404533" cy="96308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 name="Rectangle 2"/>
          <p:cNvSpPr/>
          <p:nvPr/>
        </p:nvSpPr>
        <p:spPr>
          <a:xfrm>
            <a:off x="0" y="1"/>
            <a:ext cx="12192000" cy="854529"/>
          </a:xfrm>
          <a:prstGeom prst="rect">
            <a:avLst/>
          </a:prstGeom>
          <a:solidFill>
            <a:srgbClr val="75B2F9"/>
          </a:solidFill>
          <a:ln>
            <a:noFill/>
          </a:ln>
        </p:spPr>
        <p:txBody>
          <a:bodyPr rtlCol="0" anchor="ctr">
            <a:noAutofit/>
          </a:bodyPr>
          <a:lstStyle/>
          <a:p>
            <a:pPr algn="ctr"/>
            <a:endParaRPr lang="en-US" sz="1349" dirty="0">
              <a:solidFill>
                <a:srgbClr val="0F1F28"/>
              </a:solidFill>
            </a:endParaRPr>
          </a:p>
        </p:txBody>
      </p:sp>
    </p:spTree>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Text Placeholder 2"/>
          <p:cNvSpPr>
            <a:spLocks noGrp="1"/>
          </p:cNvSpPr>
          <p:nvPr>
            <p:ph type="body" idx="1"/>
          </p:nvPr>
        </p:nvSpPr>
        <p:spPr bwMode="auto">
          <a:xfrm>
            <a:off x="609600" y="1397823"/>
            <a:ext cx="10972800" cy="4328807"/>
          </a:xfrm>
          <a:prstGeom prst="rect">
            <a:avLst/>
          </a:prstGeom>
          <a:noFill/>
          <a:ln>
            <a:noFill/>
          </a:ln>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0" name="Rectangle 11"/>
          <p:cNvSpPr>
            <a:spLocks noChangeArrowheads="1"/>
          </p:cNvSpPr>
          <p:nvPr/>
        </p:nvSpPr>
        <p:spPr bwMode="auto">
          <a:xfrm>
            <a:off x="112714" y="6471435"/>
            <a:ext cx="655637" cy="230704"/>
          </a:xfrm>
          <a:prstGeom prst="rect">
            <a:avLst/>
          </a:prstGeom>
          <a:noFill/>
          <a:ln>
            <a:noFill/>
          </a:ln>
          <a:extLst/>
        </p:spPr>
        <p:txBody>
          <a:bodyPr anchor="ct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marL="0" marR="0" lvl="0" indent="0" defTabSz="913554" eaLnBrk="1" fontAlgn="base" latinLnBrk="0" hangingPunct="1">
              <a:lnSpc>
                <a:spcPct val="100000"/>
              </a:lnSpc>
              <a:spcBef>
                <a:spcPct val="0"/>
              </a:spcBef>
              <a:spcAft>
                <a:spcPct val="0"/>
              </a:spcAft>
              <a:buClrTx/>
              <a:buSzTx/>
              <a:buFontTx/>
              <a:buNone/>
              <a:tabLst/>
              <a:defRPr/>
            </a:pPr>
            <a:fld id="{38531CE9-F349-4229-92AF-2BC3678A3249}" type="slidenum">
              <a:rPr kumimoji="0" lang="en-US" altLang="en-US" sz="899" b="0" i="0" u="none" strike="noStrike" kern="0" cap="none" spc="0" normalizeH="0" baseline="0" noProof="0" smtClean="0">
                <a:ln>
                  <a:noFill/>
                </a:ln>
                <a:solidFill>
                  <a:srgbClr val="FFFFFF"/>
                </a:solidFill>
                <a:effectLst/>
                <a:uLnTx/>
                <a:uFillTx/>
                <a:latin typeface="Arial" panose="020B0604020202020204" pitchFamily="34" charset="0"/>
                <a:cs typeface="Arial" panose="020B0604020202020204" pitchFamily="34" charset="0"/>
              </a:rPr>
              <a:pPr marL="0" marR="0" lvl="0" indent="0" defTabSz="913554" eaLnBrk="1" fontAlgn="base" latinLnBrk="0" hangingPunct="1">
                <a:lnSpc>
                  <a:spcPct val="100000"/>
                </a:lnSpc>
                <a:spcBef>
                  <a:spcPct val="0"/>
                </a:spcBef>
                <a:spcAft>
                  <a:spcPct val="0"/>
                </a:spcAft>
                <a:buClrTx/>
                <a:buSzTx/>
                <a:buFontTx/>
                <a:buNone/>
                <a:tabLst/>
                <a:defRPr/>
              </a:pPr>
              <a:t>‹#›</a:t>
            </a:fld>
            <a:endParaRPr kumimoji="0" lang="en-US" altLang="en-US" sz="899" b="0" i="0" u="none" strike="noStrike" kern="0" cap="none" spc="0" normalizeH="0" baseline="0" noProof="0">
              <a:ln>
                <a:noFill/>
              </a:ln>
              <a:solidFill>
                <a:srgbClr val="FFFFFF"/>
              </a:solidFill>
              <a:effectLst/>
              <a:uLnTx/>
              <a:uFillTx/>
              <a:latin typeface="Calibri" panose="020F0502020204030204" pitchFamily="34" charset="0"/>
            </a:endParaRPr>
          </a:p>
        </p:txBody>
      </p:sp>
      <p:sp>
        <p:nvSpPr>
          <p:cNvPr id="32" name="Rectangle 11"/>
          <p:cNvSpPr>
            <a:spLocks noChangeArrowheads="1"/>
          </p:cNvSpPr>
          <p:nvPr userDrawn="1"/>
        </p:nvSpPr>
        <p:spPr bwMode="black">
          <a:xfrm>
            <a:off x="809626" y="6464664"/>
            <a:ext cx="2846388" cy="244248"/>
          </a:xfrm>
          <a:prstGeom prst="rect">
            <a:avLst/>
          </a:prstGeom>
          <a:noFill/>
          <a:ln>
            <a:noFill/>
          </a:ln>
          <a:extLst/>
        </p:spPr>
        <p:txBody>
          <a:bodyPr lIns="91989" tIns="45996" rIns="91989" bIns="45996"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0" fontAlgn="base" hangingPunct="0">
              <a:spcBef>
                <a:spcPct val="0"/>
              </a:spcBef>
              <a:spcAft>
                <a:spcPct val="0"/>
              </a:spcAft>
              <a:defRPr/>
            </a:pPr>
            <a:r>
              <a:rPr lang="en-US" altLang="en-US" sz="899" dirty="0" smtClean="0">
                <a:solidFill>
                  <a:srgbClr val="FFFFFF"/>
                </a:solidFill>
                <a:latin typeface="Arial" panose="020B0604020202020204" pitchFamily="34" charset="0"/>
                <a:cs typeface="Arial" panose="020B0604020202020204" pitchFamily="34" charset="0"/>
              </a:rPr>
              <a:t>Vinit Shah</a:t>
            </a:r>
            <a:endParaRPr lang="en-US" altLang="en-US" sz="899" dirty="0">
              <a:solidFill>
                <a:srgbClr val="FFFFFF"/>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1011991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6" r:id="rId3"/>
    <p:sldLayoutId id="2147483663" r:id="rId4"/>
    <p:sldLayoutId id="2147483664" r:id="rId5"/>
    <p:sldLayoutId id="2147483665" r:id="rId6"/>
  </p:sldLayoutIdLst>
  <p:txStyles>
    <p:titleStyle>
      <a:lvl1pPr algn="l" rtl="0" eaLnBrk="1" fontAlgn="base" hangingPunct="1">
        <a:lnSpc>
          <a:spcPct val="90000"/>
        </a:lnSpc>
        <a:spcBef>
          <a:spcPct val="0"/>
        </a:spcBef>
        <a:spcAft>
          <a:spcPct val="0"/>
        </a:spcAft>
        <a:defRPr sz="2931" kern="1200">
          <a:solidFill>
            <a:schemeClr val="tx2"/>
          </a:solidFill>
          <a:latin typeface="Helvetica Neue" charset="0"/>
          <a:ea typeface="Helvetica Neue" charset="0"/>
          <a:cs typeface="Helvetica Neue" charset="0"/>
        </a:defRPr>
      </a:lvl1pPr>
      <a:lvl2pPr algn="l" rtl="0" eaLnBrk="1" fontAlgn="base" hangingPunct="1">
        <a:lnSpc>
          <a:spcPct val="90000"/>
        </a:lnSpc>
        <a:spcBef>
          <a:spcPct val="0"/>
        </a:spcBef>
        <a:spcAft>
          <a:spcPct val="0"/>
        </a:spcAft>
        <a:defRPr sz="1650">
          <a:solidFill>
            <a:schemeClr val="tx2"/>
          </a:solidFill>
          <a:latin typeface="Arial" panose="020B0604020202020204" pitchFamily="34" charset="0"/>
        </a:defRPr>
      </a:lvl2pPr>
      <a:lvl3pPr algn="l" rtl="0" eaLnBrk="1" fontAlgn="base" hangingPunct="1">
        <a:lnSpc>
          <a:spcPct val="90000"/>
        </a:lnSpc>
        <a:spcBef>
          <a:spcPct val="0"/>
        </a:spcBef>
        <a:spcAft>
          <a:spcPct val="0"/>
        </a:spcAft>
        <a:defRPr sz="1650">
          <a:solidFill>
            <a:schemeClr val="tx2"/>
          </a:solidFill>
          <a:latin typeface="Arial" panose="020B0604020202020204" pitchFamily="34" charset="0"/>
        </a:defRPr>
      </a:lvl3pPr>
      <a:lvl4pPr algn="l" rtl="0" eaLnBrk="1" fontAlgn="base" hangingPunct="1">
        <a:lnSpc>
          <a:spcPct val="90000"/>
        </a:lnSpc>
        <a:spcBef>
          <a:spcPct val="0"/>
        </a:spcBef>
        <a:spcAft>
          <a:spcPct val="0"/>
        </a:spcAft>
        <a:defRPr sz="1650">
          <a:solidFill>
            <a:schemeClr val="tx2"/>
          </a:solidFill>
          <a:latin typeface="Arial" panose="020B0604020202020204" pitchFamily="34" charset="0"/>
        </a:defRPr>
      </a:lvl4pPr>
      <a:lvl5pPr algn="l" rtl="0" eaLnBrk="1" fontAlgn="base" hangingPunct="1">
        <a:lnSpc>
          <a:spcPct val="90000"/>
        </a:lnSpc>
        <a:spcBef>
          <a:spcPct val="0"/>
        </a:spcBef>
        <a:spcAft>
          <a:spcPct val="0"/>
        </a:spcAft>
        <a:defRPr sz="1650">
          <a:solidFill>
            <a:schemeClr val="tx2"/>
          </a:solidFill>
          <a:latin typeface="Arial" panose="020B0604020202020204" pitchFamily="34" charset="0"/>
        </a:defRPr>
      </a:lvl5pPr>
      <a:lvl6pPr marL="342903" algn="l" rtl="0" eaLnBrk="1" fontAlgn="base" hangingPunct="1">
        <a:lnSpc>
          <a:spcPct val="90000"/>
        </a:lnSpc>
        <a:spcBef>
          <a:spcPct val="0"/>
        </a:spcBef>
        <a:spcAft>
          <a:spcPct val="0"/>
        </a:spcAft>
        <a:defRPr sz="1650">
          <a:solidFill>
            <a:schemeClr val="tx2"/>
          </a:solidFill>
          <a:latin typeface="Arial" panose="020B0604020202020204" pitchFamily="34" charset="0"/>
        </a:defRPr>
      </a:lvl6pPr>
      <a:lvl7pPr marL="685805" algn="l" rtl="0" eaLnBrk="1" fontAlgn="base" hangingPunct="1">
        <a:lnSpc>
          <a:spcPct val="90000"/>
        </a:lnSpc>
        <a:spcBef>
          <a:spcPct val="0"/>
        </a:spcBef>
        <a:spcAft>
          <a:spcPct val="0"/>
        </a:spcAft>
        <a:defRPr sz="1650">
          <a:solidFill>
            <a:schemeClr val="tx2"/>
          </a:solidFill>
          <a:latin typeface="Arial" panose="020B0604020202020204" pitchFamily="34" charset="0"/>
        </a:defRPr>
      </a:lvl7pPr>
      <a:lvl8pPr marL="1028708" algn="l" rtl="0" eaLnBrk="1" fontAlgn="base" hangingPunct="1">
        <a:lnSpc>
          <a:spcPct val="90000"/>
        </a:lnSpc>
        <a:spcBef>
          <a:spcPct val="0"/>
        </a:spcBef>
        <a:spcAft>
          <a:spcPct val="0"/>
        </a:spcAft>
        <a:defRPr sz="1650">
          <a:solidFill>
            <a:schemeClr val="tx2"/>
          </a:solidFill>
          <a:latin typeface="Arial" panose="020B0604020202020204" pitchFamily="34" charset="0"/>
        </a:defRPr>
      </a:lvl8pPr>
      <a:lvl9pPr marL="1371610" algn="l" rtl="0" eaLnBrk="1" fontAlgn="base" hangingPunct="1">
        <a:lnSpc>
          <a:spcPct val="90000"/>
        </a:lnSpc>
        <a:spcBef>
          <a:spcPct val="0"/>
        </a:spcBef>
        <a:spcAft>
          <a:spcPct val="0"/>
        </a:spcAft>
        <a:defRPr sz="1650">
          <a:solidFill>
            <a:schemeClr val="tx2"/>
          </a:solidFill>
          <a:latin typeface="Arial" panose="020B0604020202020204" pitchFamily="34" charset="0"/>
        </a:defRPr>
      </a:lvl9pPr>
    </p:titleStyle>
    <p:bodyStyle>
      <a:lvl1pPr marL="230504" indent="-230504" algn="l" rtl="0" eaLnBrk="1" fontAlgn="base" hangingPunct="1">
        <a:spcBef>
          <a:spcPct val="50000"/>
        </a:spcBef>
        <a:spcAft>
          <a:spcPct val="0"/>
        </a:spcAft>
        <a:buClr>
          <a:schemeClr val="tx1"/>
        </a:buClr>
        <a:buFont typeface="Arial" panose="020B0604020202020204" pitchFamily="34" charset="0"/>
        <a:buChar char="•"/>
        <a:defRPr sz="2131" kern="1200">
          <a:solidFill>
            <a:schemeClr val="tx1"/>
          </a:solidFill>
          <a:latin typeface="Helvetica Neue" charset="0"/>
          <a:ea typeface="Helvetica Neue" charset="0"/>
          <a:cs typeface="Helvetica Neue" charset="0"/>
        </a:defRPr>
      </a:lvl1pPr>
      <a:lvl2pPr marL="458892" indent="-228389" algn="l" rtl="0" eaLnBrk="1" fontAlgn="base" hangingPunct="1">
        <a:spcBef>
          <a:spcPct val="0"/>
        </a:spcBef>
        <a:spcAft>
          <a:spcPct val="0"/>
        </a:spcAft>
        <a:buClr>
          <a:schemeClr val="tx1"/>
        </a:buClr>
        <a:buFont typeface="Arial" charset="0"/>
        <a:buChar char="–"/>
        <a:defRPr sz="2131" kern="1200">
          <a:solidFill>
            <a:schemeClr val="tx1"/>
          </a:solidFill>
          <a:latin typeface="Helvetica Neue" charset="0"/>
          <a:ea typeface="Helvetica Neue" charset="0"/>
          <a:cs typeface="Helvetica Neue" charset="0"/>
        </a:defRPr>
      </a:lvl2pPr>
      <a:lvl3pPr marL="689395" indent="-230504" algn="l" rtl="0" eaLnBrk="1" fontAlgn="base" hangingPunct="1">
        <a:spcBef>
          <a:spcPct val="0"/>
        </a:spcBef>
        <a:spcAft>
          <a:spcPct val="0"/>
        </a:spcAft>
        <a:buClr>
          <a:schemeClr val="tx1"/>
        </a:buClr>
        <a:buChar char="•"/>
        <a:defRPr sz="2131" kern="1200">
          <a:solidFill>
            <a:schemeClr val="tx1"/>
          </a:solidFill>
          <a:latin typeface="Helvetica Neue" charset="0"/>
          <a:ea typeface="Helvetica Neue" charset="0"/>
          <a:cs typeface="Helvetica Neue" charset="0"/>
        </a:defRPr>
      </a:lvl3pPr>
      <a:lvl4pPr marL="902500" indent="-129780" algn="l" rtl="0" eaLnBrk="1" fontAlgn="base" hangingPunct="1">
        <a:spcBef>
          <a:spcPct val="20000"/>
        </a:spcBef>
        <a:spcAft>
          <a:spcPct val="0"/>
        </a:spcAft>
        <a:buClr>
          <a:schemeClr val="bg1"/>
        </a:buClr>
        <a:defRPr sz="1200" kern="1200">
          <a:solidFill>
            <a:schemeClr val="bg1"/>
          </a:solidFill>
          <a:latin typeface="+mn-lt"/>
          <a:ea typeface="+mn-ea"/>
          <a:cs typeface="+mn-cs"/>
        </a:defRPr>
      </a:lvl4pPr>
      <a:lvl5pPr marL="1154915" indent="-122636" algn="l" rtl="0" eaLnBrk="1" fontAlgn="base" hangingPunct="1">
        <a:spcBef>
          <a:spcPct val="20000"/>
        </a:spcBef>
        <a:spcAft>
          <a:spcPct val="0"/>
        </a:spcAft>
        <a:buClr>
          <a:schemeClr val="bg1"/>
        </a:buClr>
        <a:buChar char="»"/>
        <a:defRPr sz="1200" kern="1200">
          <a:solidFill>
            <a:schemeClr val="bg1"/>
          </a:solidFill>
          <a:latin typeface="+mn-lt"/>
          <a:ea typeface="+mn-ea"/>
          <a:cs typeface="+mn-cs"/>
        </a:defRPr>
      </a:lvl5pPr>
      <a:lvl6pPr marL="1885965" indent="-171452" algn="l" defTabSz="685805" rtl="0" eaLnBrk="1" latinLnBrk="0" hangingPunct="1">
        <a:lnSpc>
          <a:spcPct val="90000"/>
        </a:lnSpc>
        <a:spcBef>
          <a:spcPts val="376"/>
        </a:spcBef>
        <a:buFont typeface="Arial" panose="020B0604020202020204" pitchFamily="34" charset="0"/>
        <a:buChar char="•"/>
        <a:defRPr sz="1349" kern="1200">
          <a:solidFill>
            <a:schemeClr val="tx1"/>
          </a:solidFill>
          <a:latin typeface="+mn-lt"/>
          <a:ea typeface="+mn-ea"/>
          <a:cs typeface="+mn-cs"/>
        </a:defRPr>
      </a:lvl6pPr>
      <a:lvl7pPr marL="2228867" indent="-171452" algn="l" defTabSz="685805" rtl="0" eaLnBrk="1" latinLnBrk="0" hangingPunct="1">
        <a:lnSpc>
          <a:spcPct val="90000"/>
        </a:lnSpc>
        <a:spcBef>
          <a:spcPts val="376"/>
        </a:spcBef>
        <a:buFont typeface="Arial" panose="020B0604020202020204" pitchFamily="34" charset="0"/>
        <a:buChar char="•"/>
        <a:defRPr sz="1349" kern="1200">
          <a:solidFill>
            <a:schemeClr val="tx1"/>
          </a:solidFill>
          <a:latin typeface="+mn-lt"/>
          <a:ea typeface="+mn-ea"/>
          <a:cs typeface="+mn-cs"/>
        </a:defRPr>
      </a:lvl7pPr>
      <a:lvl8pPr marL="2571770" indent="-171452" algn="l" defTabSz="685805" rtl="0" eaLnBrk="1" latinLnBrk="0" hangingPunct="1">
        <a:lnSpc>
          <a:spcPct val="90000"/>
        </a:lnSpc>
        <a:spcBef>
          <a:spcPts val="376"/>
        </a:spcBef>
        <a:buFont typeface="Arial" panose="020B0604020202020204" pitchFamily="34" charset="0"/>
        <a:buChar char="•"/>
        <a:defRPr sz="1349" kern="1200">
          <a:solidFill>
            <a:schemeClr val="tx1"/>
          </a:solidFill>
          <a:latin typeface="+mn-lt"/>
          <a:ea typeface="+mn-ea"/>
          <a:cs typeface="+mn-cs"/>
        </a:defRPr>
      </a:lvl8pPr>
      <a:lvl9pPr marL="2914672" indent="-171452" algn="l" defTabSz="685805" rtl="0" eaLnBrk="1" latinLnBrk="0" hangingPunct="1">
        <a:lnSpc>
          <a:spcPct val="90000"/>
        </a:lnSpc>
        <a:spcBef>
          <a:spcPts val="376"/>
        </a:spcBef>
        <a:buFont typeface="Arial" panose="020B0604020202020204" pitchFamily="34" charset="0"/>
        <a:buChar char="•"/>
        <a:defRPr sz="1349" kern="1200">
          <a:solidFill>
            <a:schemeClr val="tx1"/>
          </a:solidFill>
          <a:latin typeface="+mn-lt"/>
          <a:ea typeface="+mn-ea"/>
          <a:cs typeface="+mn-cs"/>
        </a:defRPr>
      </a:lvl9pPr>
    </p:bodyStyle>
    <p:otherStyle>
      <a:defPPr>
        <a:defRPr lang="en-US"/>
      </a:defPPr>
      <a:lvl1pPr marL="0" algn="l" defTabSz="685805" rtl="0" eaLnBrk="1" latinLnBrk="0" hangingPunct="1">
        <a:defRPr sz="1349" kern="1200">
          <a:solidFill>
            <a:schemeClr val="tx1"/>
          </a:solidFill>
          <a:latin typeface="+mn-lt"/>
          <a:ea typeface="+mn-ea"/>
          <a:cs typeface="+mn-cs"/>
        </a:defRPr>
      </a:lvl1pPr>
      <a:lvl2pPr marL="342903" algn="l" defTabSz="685805" rtl="0" eaLnBrk="1" latinLnBrk="0" hangingPunct="1">
        <a:defRPr sz="1349" kern="1200">
          <a:solidFill>
            <a:schemeClr val="tx1"/>
          </a:solidFill>
          <a:latin typeface="+mn-lt"/>
          <a:ea typeface="+mn-ea"/>
          <a:cs typeface="+mn-cs"/>
        </a:defRPr>
      </a:lvl2pPr>
      <a:lvl3pPr marL="685805" algn="l" defTabSz="685805" rtl="0" eaLnBrk="1" latinLnBrk="0" hangingPunct="1">
        <a:defRPr sz="1349" kern="1200">
          <a:solidFill>
            <a:schemeClr val="tx1"/>
          </a:solidFill>
          <a:latin typeface="+mn-lt"/>
          <a:ea typeface="+mn-ea"/>
          <a:cs typeface="+mn-cs"/>
        </a:defRPr>
      </a:lvl3pPr>
      <a:lvl4pPr marL="1028708" algn="l" defTabSz="685805" rtl="0" eaLnBrk="1" latinLnBrk="0" hangingPunct="1">
        <a:defRPr sz="1349" kern="1200">
          <a:solidFill>
            <a:schemeClr val="tx1"/>
          </a:solidFill>
          <a:latin typeface="+mn-lt"/>
          <a:ea typeface="+mn-ea"/>
          <a:cs typeface="+mn-cs"/>
        </a:defRPr>
      </a:lvl4pPr>
      <a:lvl5pPr marL="1371610" algn="l" defTabSz="685805" rtl="0" eaLnBrk="1" latinLnBrk="0" hangingPunct="1">
        <a:defRPr sz="1349" kern="1200">
          <a:solidFill>
            <a:schemeClr val="tx1"/>
          </a:solidFill>
          <a:latin typeface="+mn-lt"/>
          <a:ea typeface="+mn-ea"/>
          <a:cs typeface="+mn-cs"/>
        </a:defRPr>
      </a:lvl5pPr>
      <a:lvl6pPr marL="1714513" algn="l" defTabSz="685805" rtl="0" eaLnBrk="1" latinLnBrk="0" hangingPunct="1">
        <a:defRPr sz="1349" kern="1200">
          <a:solidFill>
            <a:schemeClr val="tx1"/>
          </a:solidFill>
          <a:latin typeface="+mn-lt"/>
          <a:ea typeface="+mn-ea"/>
          <a:cs typeface="+mn-cs"/>
        </a:defRPr>
      </a:lvl6pPr>
      <a:lvl7pPr marL="2057415" algn="l" defTabSz="685805" rtl="0" eaLnBrk="1" latinLnBrk="0" hangingPunct="1">
        <a:defRPr sz="1349" kern="1200">
          <a:solidFill>
            <a:schemeClr val="tx1"/>
          </a:solidFill>
          <a:latin typeface="+mn-lt"/>
          <a:ea typeface="+mn-ea"/>
          <a:cs typeface="+mn-cs"/>
        </a:defRPr>
      </a:lvl7pPr>
      <a:lvl8pPr marL="2400318" algn="l" defTabSz="685805" rtl="0" eaLnBrk="1" latinLnBrk="0" hangingPunct="1">
        <a:defRPr sz="1349" kern="1200">
          <a:solidFill>
            <a:schemeClr val="tx1"/>
          </a:solidFill>
          <a:latin typeface="+mn-lt"/>
          <a:ea typeface="+mn-ea"/>
          <a:cs typeface="+mn-cs"/>
        </a:defRPr>
      </a:lvl8pPr>
      <a:lvl9pPr marL="2743220" algn="l" defTabSz="685805" rtl="0" eaLnBrk="1" latinLnBrk="0" hangingPunct="1">
        <a:defRPr sz="134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0.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1.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2.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3.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4.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tif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6.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6.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7.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8.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9.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6492" y="2875076"/>
            <a:ext cx="7989633" cy="1126095"/>
          </a:xfrm>
        </p:spPr>
        <p:txBody>
          <a:bodyPr/>
          <a:lstStyle/>
          <a:p>
            <a:r>
              <a:rPr lang="en-US" sz="4400" b="1" dirty="0" smtClean="0">
                <a:latin typeface="IBM Plex Sans" charset="0"/>
                <a:ea typeface="IBM Plex Sans" charset="0"/>
                <a:cs typeface="IBM Plex Sans" charset="0"/>
              </a:rPr>
              <a:t>2017 Operating Report:</a:t>
            </a:r>
            <a:br>
              <a:rPr lang="en-US" sz="4400" b="1" dirty="0" smtClean="0">
                <a:latin typeface="IBM Plex Sans" charset="0"/>
                <a:ea typeface="IBM Plex Sans" charset="0"/>
                <a:cs typeface="IBM Plex Sans" charset="0"/>
              </a:rPr>
            </a:br>
            <a:r>
              <a:rPr lang="en-US" sz="4000" b="1" dirty="0" smtClean="0">
                <a:solidFill>
                  <a:schemeClr val="accent2"/>
                </a:solidFill>
                <a:latin typeface="IBM Plex Sans" charset="0"/>
                <a:ea typeface="IBM Plex Sans" charset="0"/>
                <a:cs typeface="IBM Plex Sans" charset="0"/>
              </a:rPr>
              <a:t>Mayor </a:t>
            </a:r>
            <a:r>
              <a:rPr lang="en-US" sz="4000" b="1" dirty="0">
                <a:solidFill>
                  <a:schemeClr val="accent2"/>
                </a:solidFill>
                <a:latin typeface="IBM Plex Sans" charset="0"/>
                <a:ea typeface="IBM Plex Sans" charset="0"/>
                <a:cs typeface="IBM Plex Sans" charset="0"/>
              </a:rPr>
              <a:t>De Blasio</a:t>
            </a:r>
            <a:endParaRPr lang="en-US" dirty="0"/>
          </a:p>
        </p:txBody>
      </p:sp>
      <p:sp>
        <p:nvSpPr>
          <p:cNvPr id="3" name="Subtitle 2"/>
          <p:cNvSpPr>
            <a:spLocks noGrp="1"/>
          </p:cNvSpPr>
          <p:nvPr>
            <p:ph type="subTitle" idx="1"/>
          </p:nvPr>
        </p:nvSpPr>
        <p:spPr>
          <a:xfrm>
            <a:off x="587120" y="5305666"/>
            <a:ext cx="7032880" cy="1078177"/>
          </a:xfrm>
        </p:spPr>
        <p:txBody>
          <a:bodyPr>
            <a:normAutofit/>
          </a:bodyPr>
          <a:lstStyle/>
          <a:p>
            <a:r>
              <a:rPr lang="en-US" sz="3600" dirty="0" smtClean="0">
                <a:solidFill>
                  <a:schemeClr val="accent2">
                    <a:lumMod val="75000"/>
                  </a:schemeClr>
                </a:solidFill>
                <a:latin typeface="IBM Plex Sans" charset="0"/>
                <a:ea typeface="IBM Plex Sans" charset="0"/>
                <a:cs typeface="IBM Plex Sans" charset="0"/>
              </a:rPr>
              <a:t>Vinit Shah</a:t>
            </a:r>
            <a:endParaRPr lang="en-US" sz="3600" dirty="0">
              <a:solidFill>
                <a:schemeClr val="accent2">
                  <a:lumMod val="75000"/>
                </a:schemeClr>
              </a:solidFill>
            </a:endParaRPr>
          </a:p>
        </p:txBody>
      </p:sp>
    </p:spTree>
    <p:extLst>
      <p:ext uri="{BB962C8B-B14F-4D97-AF65-F5344CB8AC3E}">
        <p14:creationId xmlns:p14="http://schemas.microsoft.com/office/powerpoint/2010/main" val="8307093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293889"/>
            <a:ext cx="10995321" cy="410369"/>
          </a:xfrm>
        </p:spPr>
        <p:txBody>
          <a:bodyPr/>
          <a:lstStyle/>
          <a:p>
            <a:pPr algn="ctr"/>
            <a:r>
              <a:rPr lang="en-US" sz="2400" b="1" dirty="0" smtClean="0">
                <a:solidFill>
                  <a:schemeClr val="accent2">
                    <a:lumMod val="75000"/>
                  </a:schemeClr>
                </a:solidFill>
                <a:latin typeface="IBM Plex Sans" charset="0"/>
                <a:ea typeface="IBM Plex Sans" charset="0"/>
                <a:cs typeface="IBM Plex Sans" charset="0"/>
              </a:rPr>
              <a:t>Rider Speed Performance Based on Gender &amp; Age</a:t>
            </a:r>
            <a:endParaRPr lang="en-US" sz="2400" b="1" dirty="0">
              <a:latin typeface="IBM Plex Sans" charset="0"/>
              <a:ea typeface="IBM Plex Sans" charset="0"/>
              <a:cs typeface="IBM Plex Sans" charset="0"/>
            </a:endParaRPr>
          </a:p>
        </p:txBody>
      </p:sp>
      <p:sp>
        <p:nvSpPr>
          <p:cNvPr id="7" name="TextBox 6"/>
          <p:cNvSpPr txBox="1"/>
          <p:nvPr/>
        </p:nvSpPr>
        <p:spPr bwMode="auto">
          <a:xfrm>
            <a:off x="0" y="1133549"/>
            <a:ext cx="2239617" cy="4524315"/>
          </a:xfrm>
          <a:prstGeom prst="rect">
            <a:avLst/>
          </a:prstGeom>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style>
          <a:lnRef idx="2">
            <a:schemeClr val="accent2"/>
          </a:lnRef>
          <a:fillRef idx="1">
            <a:schemeClr val="lt1"/>
          </a:fillRef>
          <a:effectRef idx="0">
            <a:schemeClr val="accent2"/>
          </a:effectRef>
          <a:fontRef idx="minor">
            <a:schemeClr val="dk1"/>
          </a:fontRef>
        </p:style>
        <p:txBody>
          <a:bodyPr vert="horz" wrap="square" lIns="72000" tIns="45720" rIns="72000" bIns="45720" numCol="1" rtlCol="0" anchor="t" anchorCtr="0" compatLnSpc="1">
            <a:prstTxWarp prst="textNoShape">
              <a:avLst/>
            </a:prstTxWarp>
            <a:spAutoFit/>
          </a:bodyPr>
          <a:lstStyle/>
          <a:p>
            <a:r>
              <a:rPr lang="en-US" sz="1600" b="1" kern="0" dirty="0" smtClean="0">
                <a:solidFill>
                  <a:srgbClr val="002060"/>
                </a:solidFill>
                <a:latin typeface="IBM Plex Sans" charset="0"/>
                <a:ea typeface="IBM Plex Sans" charset="0"/>
                <a:cs typeface="IBM Plex Sans" charset="0"/>
              </a:rPr>
              <a:t>Rider Performance Based on Gender &amp; Age:</a:t>
            </a:r>
          </a:p>
          <a:p>
            <a:endParaRPr lang="en-US" sz="1600" b="1" kern="0" dirty="0">
              <a:solidFill>
                <a:srgbClr val="002060"/>
              </a:solidFill>
              <a:latin typeface="IBM Plex Sans" charset="0"/>
              <a:ea typeface="IBM Plex Sans" charset="0"/>
              <a:cs typeface="IBM Plex Sans" charset="0"/>
            </a:endParaRPr>
          </a:p>
          <a:p>
            <a:pPr marL="285750" indent="-285750">
              <a:buFont typeface="Arial" charset="0"/>
              <a:buChar char="•"/>
            </a:pPr>
            <a:r>
              <a:rPr lang="en-US" sz="1600" kern="0" dirty="0" smtClean="0">
                <a:latin typeface="IBM Plex Sans" charset="0"/>
                <a:ea typeface="IBM Plex Sans" charset="0"/>
                <a:cs typeface="IBM Plex Sans" charset="0"/>
              </a:rPr>
              <a:t>Males tend to ride faster than females</a:t>
            </a:r>
          </a:p>
          <a:p>
            <a:pPr marL="285750" indent="-285750">
              <a:buFont typeface="Arial" charset="0"/>
              <a:buChar char="•"/>
            </a:pPr>
            <a:r>
              <a:rPr lang="en-US" sz="1600" kern="0" dirty="0" smtClean="0">
                <a:latin typeface="IBM Plex Sans" charset="0"/>
                <a:ea typeface="IBM Plex Sans" charset="0"/>
                <a:cs typeface="IBM Plex Sans" charset="0"/>
              </a:rPr>
              <a:t>Could be explained by the fact that females ride cautiously and tend to stick to bike lanes</a:t>
            </a:r>
          </a:p>
          <a:p>
            <a:pPr marL="285750" indent="-285750">
              <a:buFont typeface="Arial" charset="0"/>
              <a:buChar char="•"/>
            </a:pPr>
            <a:r>
              <a:rPr lang="en-US" sz="1600" kern="0" dirty="0" smtClean="0">
                <a:latin typeface="IBM Plex Sans" charset="0"/>
                <a:ea typeface="IBM Plex Sans" charset="0"/>
                <a:cs typeface="IBM Plex Sans" charset="0"/>
              </a:rPr>
              <a:t>There isn’t a drastic difference between speed and age</a:t>
            </a:r>
          </a:p>
          <a:p>
            <a:pPr marL="285750" indent="-285750">
              <a:buFont typeface="Arial" charset="0"/>
              <a:buChar char="•"/>
            </a:pPr>
            <a:r>
              <a:rPr lang="en-US" sz="1600" kern="0" dirty="0" smtClean="0">
                <a:latin typeface="IBM Plex Sans" charset="0"/>
                <a:ea typeface="IBM Plex Sans" charset="0"/>
                <a:cs typeface="IBM Plex Sans" charset="0"/>
              </a:rPr>
              <a:t>There’s a slight increase, but it’s negligible.</a:t>
            </a:r>
            <a:endParaRPr lang="en-US" sz="1600" kern="0" dirty="0">
              <a:latin typeface="IBM Plex Sans" charset="0"/>
              <a:ea typeface="IBM Plex Sans" charset="0"/>
              <a:cs typeface="IBM Plex Sans" charset="0"/>
            </a:endParaRPr>
          </a:p>
        </p:txBody>
      </p:sp>
      <p:pic>
        <p:nvPicPr>
          <p:cNvPr id="4" name="Picture 3"/>
          <p:cNvPicPr>
            <a:picLocks noChangeAspect="1"/>
          </p:cNvPicPr>
          <p:nvPr/>
        </p:nvPicPr>
        <p:blipFill>
          <a:blip r:embed="rId3"/>
          <a:stretch>
            <a:fillRect/>
          </a:stretch>
        </p:blipFill>
        <p:spPr>
          <a:xfrm>
            <a:off x="2146853" y="865785"/>
            <a:ext cx="10136550" cy="5053101"/>
          </a:xfrm>
          <a:prstGeom prst="rect">
            <a:avLst/>
          </a:prstGeom>
        </p:spPr>
      </p:pic>
    </p:spTree>
    <p:extLst>
      <p:ext uri="{BB962C8B-B14F-4D97-AF65-F5344CB8AC3E}">
        <p14:creationId xmlns:p14="http://schemas.microsoft.com/office/powerpoint/2010/main" val="5941272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293889"/>
            <a:ext cx="10995321" cy="410369"/>
          </a:xfrm>
        </p:spPr>
        <p:txBody>
          <a:bodyPr/>
          <a:lstStyle/>
          <a:p>
            <a:pPr algn="ctr"/>
            <a:r>
              <a:rPr lang="en-US" sz="2400" b="1" dirty="0" smtClean="0">
                <a:solidFill>
                  <a:schemeClr val="accent2">
                    <a:lumMod val="75000"/>
                  </a:schemeClr>
                </a:solidFill>
                <a:latin typeface="IBM Plex Sans" charset="0"/>
                <a:ea typeface="IBM Plex Sans" charset="0"/>
                <a:cs typeface="IBM Plex Sans" charset="0"/>
              </a:rPr>
              <a:t>Rider Distance Based on Gender &amp; Age</a:t>
            </a:r>
            <a:endParaRPr lang="en-US" sz="2400" b="1" dirty="0">
              <a:latin typeface="IBM Plex Sans" charset="0"/>
              <a:ea typeface="IBM Plex Sans" charset="0"/>
              <a:cs typeface="IBM Plex Sans" charset="0"/>
            </a:endParaRPr>
          </a:p>
        </p:txBody>
      </p:sp>
      <p:sp>
        <p:nvSpPr>
          <p:cNvPr id="7" name="TextBox 6"/>
          <p:cNvSpPr txBox="1"/>
          <p:nvPr/>
        </p:nvSpPr>
        <p:spPr bwMode="auto">
          <a:xfrm>
            <a:off x="0" y="887199"/>
            <a:ext cx="2239617" cy="5509200"/>
          </a:xfrm>
          <a:prstGeom prst="rect">
            <a:avLst/>
          </a:prstGeom>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style>
          <a:lnRef idx="2">
            <a:schemeClr val="accent2"/>
          </a:lnRef>
          <a:fillRef idx="1">
            <a:schemeClr val="lt1"/>
          </a:fillRef>
          <a:effectRef idx="0">
            <a:schemeClr val="accent2"/>
          </a:effectRef>
          <a:fontRef idx="minor">
            <a:schemeClr val="dk1"/>
          </a:fontRef>
        </p:style>
        <p:txBody>
          <a:bodyPr vert="horz" wrap="square" lIns="72000" tIns="45720" rIns="72000" bIns="45720" numCol="1" rtlCol="0" anchor="t" anchorCtr="0" compatLnSpc="1">
            <a:prstTxWarp prst="textNoShape">
              <a:avLst/>
            </a:prstTxWarp>
            <a:spAutoFit/>
          </a:bodyPr>
          <a:lstStyle/>
          <a:p>
            <a:r>
              <a:rPr lang="en-US" sz="1600" b="1" kern="0" dirty="0" smtClean="0">
                <a:solidFill>
                  <a:srgbClr val="002060"/>
                </a:solidFill>
                <a:latin typeface="IBM Plex Sans" charset="0"/>
                <a:ea typeface="IBM Plex Sans" charset="0"/>
                <a:cs typeface="IBM Plex Sans" charset="0"/>
              </a:rPr>
              <a:t>Rider Distance Based on Gender &amp; Age:</a:t>
            </a:r>
          </a:p>
          <a:p>
            <a:endParaRPr lang="en-US" sz="1600" b="1" kern="0" dirty="0">
              <a:solidFill>
                <a:srgbClr val="002060"/>
              </a:solidFill>
              <a:latin typeface="IBM Plex Sans" charset="0"/>
              <a:ea typeface="IBM Plex Sans" charset="0"/>
              <a:cs typeface="IBM Plex Sans" charset="0"/>
            </a:endParaRPr>
          </a:p>
          <a:p>
            <a:pPr marL="285750" indent="-285750">
              <a:buFont typeface="Arial" charset="0"/>
              <a:buChar char="•"/>
            </a:pPr>
            <a:r>
              <a:rPr lang="en-US" sz="1600" kern="0" dirty="0" smtClean="0">
                <a:latin typeface="IBM Plex Sans" charset="0"/>
                <a:ea typeface="IBM Plex Sans" charset="0"/>
                <a:cs typeface="IBM Plex Sans" charset="0"/>
              </a:rPr>
              <a:t>Females tend to travel further distances than males</a:t>
            </a:r>
          </a:p>
          <a:p>
            <a:pPr marL="285750" indent="-285750">
              <a:buFont typeface="Arial" charset="0"/>
              <a:buChar char="•"/>
            </a:pPr>
            <a:r>
              <a:rPr lang="en-US" sz="1600" kern="0" dirty="0" smtClean="0">
                <a:latin typeface="IBM Plex Sans" charset="0"/>
                <a:ea typeface="IBM Plex Sans" charset="0"/>
                <a:cs typeface="IBM Plex Sans" charset="0"/>
              </a:rPr>
              <a:t>The difference in distance is negligible and could vary year by year</a:t>
            </a:r>
          </a:p>
          <a:p>
            <a:pPr marL="285750" indent="-285750">
              <a:buFont typeface="Arial" charset="0"/>
              <a:buChar char="•"/>
            </a:pPr>
            <a:r>
              <a:rPr lang="en-US" sz="1600" kern="0" dirty="0" smtClean="0">
                <a:latin typeface="IBM Plex Sans" charset="0"/>
                <a:ea typeface="IBM Plex Sans" charset="0"/>
                <a:cs typeface="IBM Plex Sans" charset="0"/>
              </a:rPr>
              <a:t>On average older riders travel further distances</a:t>
            </a:r>
          </a:p>
          <a:p>
            <a:pPr marL="285750" indent="-285750">
              <a:buFont typeface="Arial" charset="0"/>
              <a:buChar char="•"/>
            </a:pPr>
            <a:r>
              <a:rPr lang="en-US" sz="1600" kern="0" dirty="0" smtClean="0">
                <a:latin typeface="IBM Plex Sans" charset="0"/>
                <a:ea typeface="IBM Plex Sans" charset="0"/>
                <a:cs typeface="IBM Plex Sans" charset="0"/>
              </a:rPr>
              <a:t>Age correlation with distance could be due to the fact that younger riders bike long as well as a lot of short distances </a:t>
            </a:r>
            <a:endParaRPr lang="en-US" sz="1600" b="1" kern="0" dirty="0">
              <a:solidFill>
                <a:srgbClr val="002060"/>
              </a:solidFill>
              <a:latin typeface="IBM Plex Sans" charset="0"/>
              <a:ea typeface="IBM Plex Sans" charset="0"/>
              <a:cs typeface="IBM Plex Sans" charset="0"/>
            </a:endParaRPr>
          </a:p>
        </p:txBody>
      </p:sp>
      <p:pic>
        <p:nvPicPr>
          <p:cNvPr id="2" name="Picture 1"/>
          <p:cNvPicPr>
            <a:picLocks noChangeAspect="1"/>
          </p:cNvPicPr>
          <p:nvPr/>
        </p:nvPicPr>
        <p:blipFill>
          <a:blip r:embed="rId3"/>
          <a:stretch>
            <a:fillRect/>
          </a:stretch>
        </p:blipFill>
        <p:spPr>
          <a:xfrm>
            <a:off x="2199329" y="960351"/>
            <a:ext cx="10090208" cy="5029999"/>
          </a:xfrm>
          <a:prstGeom prst="rect">
            <a:avLst/>
          </a:prstGeom>
        </p:spPr>
      </p:pic>
    </p:spTree>
    <p:extLst>
      <p:ext uri="{BB962C8B-B14F-4D97-AF65-F5344CB8AC3E}">
        <p14:creationId xmlns:p14="http://schemas.microsoft.com/office/powerpoint/2010/main" val="11768051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293889"/>
            <a:ext cx="10995321" cy="410369"/>
          </a:xfrm>
        </p:spPr>
        <p:txBody>
          <a:bodyPr/>
          <a:lstStyle/>
          <a:p>
            <a:pPr algn="ctr"/>
            <a:r>
              <a:rPr lang="en-US" sz="2400" b="1" dirty="0" smtClean="0">
                <a:solidFill>
                  <a:schemeClr val="accent2">
                    <a:lumMod val="75000"/>
                  </a:schemeClr>
                </a:solidFill>
                <a:latin typeface="IBM Plex Sans" charset="0"/>
                <a:ea typeface="IBM Plex Sans" charset="0"/>
                <a:cs typeface="IBM Plex Sans" charset="0"/>
              </a:rPr>
              <a:t>Busiest Citi Bikes</a:t>
            </a:r>
            <a:endParaRPr lang="en-US" sz="2400" b="1" dirty="0">
              <a:latin typeface="IBM Plex Sans" charset="0"/>
              <a:ea typeface="IBM Plex Sans" charset="0"/>
              <a:cs typeface="IBM Plex Sans" charset="0"/>
            </a:endParaRPr>
          </a:p>
        </p:txBody>
      </p:sp>
      <p:sp>
        <p:nvSpPr>
          <p:cNvPr id="7" name="TextBox 6"/>
          <p:cNvSpPr txBox="1"/>
          <p:nvPr/>
        </p:nvSpPr>
        <p:spPr bwMode="auto">
          <a:xfrm>
            <a:off x="277522" y="2443366"/>
            <a:ext cx="2239617" cy="2554545"/>
          </a:xfrm>
          <a:prstGeom prst="rect">
            <a:avLst/>
          </a:prstGeom>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style>
          <a:lnRef idx="2">
            <a:schemeClr val="accent2"/>
          </a:lnRef>
          <a:fillRef idx="1">
            <a:schemeClr val="lt1"/>
          </a:fillRef>
          <a:effectRef idx="0">
            <a:schemeClr val="accent2"/>
          </a:effectRef>
          <a:fontRef idx="minor">
            <a:schemeClr val="dk1"/>
          </a:fontRef>
        </p:style>
        <p:txBody>
          <a:bodyPr vert="horz" wrap="square" lIns="72000" tIns="45720" rIns="72000" bIns="45720" numCol="1" rtlCol="0" anchor="t" anchorCtr="0" compatLnSpc="1">
            <a:prstTxWarp prst="textNoShape">
              <a:avLst/>
            </a:prstTxWarp>
            <a:spAutoFit/>
          </a:bodyPr>
          <a:lstStyle/>
          <a:p>
            <a:r>
              <a:rPr lang="en-US" sz="1600" b="1" kern="0" dirty="0" smtClean="0">
                <a:solidFill>
                  <a:srgbClr val="002060"/>
                </a:solidFill>
                <a:latin typeface="IBM Plex Sans" charset="0"/>
                <a:ea typeface="IBM Plex Sans" charset="0"/>
                <a:cs typeface="IBM Plex Sans" charset="0"/>
              </a:rPr>
              <a:t>Busiest Bike Based on Minutes and Use:</a:t>
            </a:r>
          </a:p>
          <a:p>
            <a:endParaRPr lang="en-US" sz="1600" b="1" kern="0" dirty="0">
              <a:solidFill>
                <a:srgbClr val="002060"/>
              </a:solidFill>
              <a:latin typeface="IBM Plex Sans" charset="0"/>
              <a:ea typeface="IBM Plex Sans" charset="0"/>
              <a:cs typeface="IBM Plex Sans" charset="0"/>
            </a:endParaRPr>
          </a:p>
          <a:p>
            <a:pPr marL="285750" indent="-285750">
              <a:buFont typeface="Arial" charset="0"/>
              <a:buChar char="•"/>
            </a:pPr>
            <a:r>
              <a:rPr lang="en-US" sz="1600" kern="0" dirty="0" smtClean="0">
                <a:latin typeface="IBM Plex Sans" charset="0"/>
                <a:ea typeface="IBM Plex Sans" charset="0"/>
                <a:cs typeface="IBM Plex Sans" charset="0"/>
              </a:rPr>
              <a:t>Bike 25738</a:t>
            </a:r>
            <a:endParaRPr lang="en-US" sz="1600" b="1" kern="0" dirty="0" smtClean="0">
              <a:solidFill>
                <a:srgbClr val="002060"/>
              </a:solidFill>
              <a:latin typeface="IBM Plex Sans" charset="0"/>
              <a:ea typeface="IBM Plex Sans" charset="0"/>
              <a:cs typeface="IBM Plex Sans" charset="0"/>
            </a:endParaRPr>
          </a:p>
          <a:p>
            <a:pPr marL="285750" indent="-285750">
              <a:buFont typeface="Arial" charset="0"/>
              <a:buChar char="•"/>
            </a:pPr>
            <a:endParaRPr lang="en-US" sz="1600" b="1" kern="0" dirty="0">
              <a:solidFill>
                <a:srgbClr val="002060"/>
              </a:solidFill>
              <a:latin typeface="IBM Plex Sans" charset="0"/>
              <a:ea typeface="IBM Plex Sans" charset="0"/>
              <a:cs typeface="IBM Plex Sans" charset="0"/>
            </a:endParaRPr>
          </a:p>
          <a:p>
            <a:r>
              <a:rPr lang="en-US" sz="1600" b="1" kern="0" dirty="0" smtClean="0">
                <a:solidFill>
                  <a:srgbClr val="002060"/>
                </a:solidFill>
                <a:latin typeface="IBM Plex Sans" charset="0"/>
                <a:ea typeface="IBM Plex Sans" charset="0"/>
                <a:cs typeface="IBM Plex Sans" charset="0"/>
              </a:rPr>
              <a:t>Number of Times </a:t>
            </a:r>
            <a:r>
              <a:rPr lang="en-US" sz="1600" b="1" kern="0" dirty="0">
                <a:solidFill>
                  <a:srgbClr val="002060"/>
                </a:solidFill>
                <a:latin typeface="IBM Plex Sans" charset="0"/>
                <a:ea typeface="IBM Plex Sans" charset="0"/>
                <a:cs typeface="IBM Plex Sans" charset="0"/>
              </a:rPr>
              <a:t>Used</a:t>
            </a:r>
            <a:r>
              <a:rPr lang="en-US" sz="1600" b="1" kern="0" dirty="0" smtClean="0">
                <a:solidFill>
                  <a:srgbClr val="002060"/>
                </a:solidFill>
                <a:latin typeface="IBM Plex Sans" charset="0"/>
                <a:ea typeface="IBM Plex Sans" charset="0"/>
                <a:cs typeface="IBM Plex Sans" charset="0"/>
              </a:rPr>
              <a:t>:</a:t>
            </a:r>
          </a:p>
          <a:p>
            <a:endParaRPr lang="en-US" sz="1600" b="1" kern="0" dirty="0" smtClean="0">
              <a:solidFill>
                <a:srgbClr val="002060"/>
              </a:solidFill>
              <a:latin typeface="IBM Plex Sans" charset="0"/>
              <a:ea typeface="IBM Plex Sans" charset="0"/>
              <a:cs typeface="IBM Plex Sans" charset="0"/>
            </a:endParaRPr>
          </a:p>
          <a:p>
            <a:pPr marL="285750" indent="-285750">
              <a:buFont typeface="Arial" charset="0"/>
              <a:buChar char="•"/>
            </a:pPr>
            <a:r>
              <a:rPr lang="en-US" sz="1600" kern="0" dirty="0" smtClean="0">
                <a:latin typeface="IBM Plex Sans" charset="0"/>
                <a:ea typeface="IBM Plex Sans" charset="0"/>
                <a:cs typeface="IBM Plex Sans" charset="0"/>
              </a:rPr>
              <a:t>2,355 times</a:t>
            </a:r>
            <a:endParaRPr lang="en-US" sz="1600" b="1" kern="0" dirty="0">
              <a:solidFill>
                <a:srgbClr val="002060"/>
              </a:solidFill>
              <a:latin typeface="IBM Plex Sans" charset="0"/>
              <a:ea typeface="IBM Plex Sans" charset="0"/>
              <a:cs typeface="IBM Plex Sans" charset="0"/>
            </a:endParaRPr>
          </a:p>
          <a:p>
            <a:endParaRPr lang="en-US" sz="1600" b="1" kern="0" dirty="0">
              <a:solidFill>
                <a:srgbClr val="002060"/>
              </a:solidFill>
              <a:latin typeface="IBM Plex Sans" charset="0"/>
              <a:ea typeface="IBM Plex Sans" charset="0"/>
              <a:cs typeface="IBM Plex Sans" charset="0"/>
            </a:endParaRPr>
          </a:p>
        </p:txBody>
      </p:sp>
      <p:pic>
        <p:nvPicPr>
          <p:cNvPr id="5" name="Picture 4"/>
          <p:cNvPicPr>
            <a:picLocks noChangeAspect="1"/>
          </p:cNvPicPr>
          <p:nvPr/>
        </p:nvPicPr>
        <p:blipFill>
          <a:blip r:embed="rId3"/>
          <a:stretch>
            <a:fillRect/>
          </a:stretch>
        </p:blipFill>
        <p:spPr>
          <a:xfrm>
            <a:off x="2517139" y="782290"/>
            <a:ext cx="9674861" cy="5577273"/>
          </a:xfrm>
          <a:prstGeom prst="rect">
            <a:avLst/>
          </a:prstGeom>
        </p:spPr>
      </p:pic>
    </p:spTree>
    <p:extLst>
      <p:ext uri="{BB962C8B-B14F-4D97-AF65-F5344CB8AC3E}">
        <p14:creationId xmlns:p14="http://schemas.microsoft.com/office/powerpoint/2010/main" val="1361429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293889"/>
            <a:ext cx="10995321" cy="410369"/>
          </a:xfrm>
        </p:spPr>
        <p:txBody>
          <a:bodyPr/>
          <a:lstStyle/>
          <a:p>
            <a:pPr algn="ctr"/>
            <a:r>
              <a:rPr lang="en-US" sz="2400" b="1" dirty="0" smtClean="0">
                <a:solidFill>
                  <a:schemeClr val="accent2">
                    <a:lumMod val="75000"/>
                  </a:schemeClr>
                </a:solidFill>
                <a:latin typeface="IBM Plex Sans" charset="0"/>
                <a:ea typeface="IBM Plex Sans" charset="0"/>
                <a:cs typeface="IBM Plex Sans" charset="0"/>
              </a:rPr>
              <a:t>Busiest Citi Bikes</a:t>
            </a:r>
            <a:endParaRPr lang="en-US" sz="2400" b="1" dirty="0">
              <a:latin typeface="IBM Plex Sans" charset="0"/>
              <a:ea typeface="IBM Plex Sans" charset="0"/>
              <a:cs typeface="IBM Plex Sans" charset="0"/>
            </a:endParaRPr>
          </a:p>
        </p:txBody>
      </p:sp>
      <p:sp>
        <p:nvSpPr>
          <p:cNvPr id="7" name="TextBox 6"/>
          <p:cNvSpPr txBox="1"/>
          <p:nvPr/>
        </p:nvSpPr>
        <p:spPr bwMode="auto">
          <a:xfrm>
            <a:off x="277522" y="2218079"/>
            <a:ext cx="2239617" cy="2554545"/>
          </a:xfrm>
          <a:prstGeom prst="rect">
            <a:avLst/>
          </a:prstGeom>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style>
          <a:lnRef idx="2">
            <a:schemeClr val="accent2"/>
          </a:lnRef>
          <a:fillRef idx="1">
            <a:schemeClr val="lt1"/>
          </a:fillRef>
          <a:effectRef idx="0">
            <a:schemeClr val="accent2"/>
          </a:effectRef>
          <a:fontRef idx="minor">
            <a:schemeClr val="dk1"/>
          </a:fontRef>
        </p:style>
        <p:txBody>
          <a:bodyPr vert="horz" wrap="square" lIns="72000" tIns="45720" rIns="72000" bIns="45720" numCol="1" rtlCol="0" anchor="t" anchorCtr="0" compatLnSpc="1">
            <a:prstTxWarp prst="textNoShape">
              <a:avLst/>
            </a:prstTxWarp>
            <a:spAutoFit/>
          </a:bodyPr>
          <a:lstStyle/>
          <a:p>
            <a:r>
              <a:rPr lang="en-US" sz="1600" b="1" kern="0" dirty="0" smtClean="0">
                <a:solidFill>
                  <a:srgbClr val="002060"/>
                </a:solidFill>
                <a:latin typeface="IBM Plex Sans" charset="0"/>
                <a:ea typeface="IBM Plex Sans" charset="0"/>
                <a:cs typeface="IBM Plex Sans" charset="0"/>
              </a:rPr>
              <a:t>Busiest Bike Based on Minutes and Use:</a:t>
            </a:r>
          </a:p>
          <a:p>
            <a:endParaRPr lang="en-US" sz="1600" b="1" kern="0" dirty="0">
              <a:solidFill>
                <a:srgbClr val="002060"/>
              </a:solidFill>
              <a:latin typeface="IBM Plex Sans" charset="0"/>
              <a:ea typeface="IBM Plex Sans" charset="0"/>
              <a:cs typeface="IBM Plex Sans" charset="0"/>
            </a:endParaRPr>
          </a:p>
          <a:p>
            <a:pPr marL="285750" indent="-285750">
              <a:buFont typeface="Arial" charset="0"/>
              <a:buChar char="•"/>
            </a:pPr>
            <a:r>
              <a:rPr lang="en-US" sz="1600" kern="0" dirty="0" smtClean="0">
                <a:latin typeface="IBM Plex Sans" charset="0"/>
                <a:ea typeface="IBM Plex Sans" charset="0"/>
                <a:cs typeface="IBM Plex Sans" charset="0"/>
              </a:rPr>
              <a:t>Bike 25738</a:t>
            </a:r>
            <a:endParaRPr lang="en-US" sz="1600" b="1" kern="0" dirty="0" smtClean="0">
              <a:solidFill>
                <a:srgbClr val="002060"/>
              </a:solidFill>
              <a:latin typeface="IBM Plex Sans" charset="0"/>
              <a:ea typeface="IBM Plex Sans" charset="0"/>
              <a:cs typeface="IBM Plex Sans" charset="0"/>
            </a:endParaRPr>
          </a:p>
          <a:p>
            <a:pPr marL="285750" indent="-285750">
              <a:buFont typeface="Arial" charset="0"/>
              <a:buChar char="•"/>
            </a:pPr>
            <a:endParaRPr lang="en-US" sz="1600" b="1" kern="0" dirty="0">
              <a:solidFill>
                <a:srgbClr val="002060"/>
              </a:solidFill>
              <a:latin typeface="IBM Plex Sans" charset="0"/>
              <a:ea typeface="IBM Plex Sans" charset="0"/>
              <a:cs typeface="IBM Plex Sans" charset="0"/>
            </a:endParaRPr>
          </a:p>
          <a:p>
            <a:r>
              <a:rPr lang="en-US" sz="1600" b="1" kern="0" dirty="0" smtClean="0">
                <a:solidFill>
                  <a:srgbClr val="002060"/>
                </a:solidFill>
                <a:latin typeface="IBM Plex Sans" charset="0"/>
                <a:ea typeface="IBM Plex Sans" charset="0"/>
                <a:cs typeface="IBM Plex Sans" charset="0"/>
              </a:rPr>
              <a:t>Number of Minutes </a:t>
            </a:r>
            <a:r>
              <a:rPr lang="en-US" sz="1600" b="1" kern="0" dirty="0">
                <a:solidFill>
                  <a:srgbClr val="002060"/>
                </a:solidFill>
                <a:latin typeface="IBM Plex Sans" charset="0"/>
                <a:ea typeface="IBM Plex Sans" charset="0"/>
                <a:cs typeface="IBM Plex Sans" charset="0"/>
              </a:rPr>
              <a:t>Used</a:t>
            </a:r>
            <a:r>
              <a:rPr lang="en-US" sz="1600" b="1" kern="0" dirty="0" smtClean="0">
                <a:solidFill>
                  <a:srgbClr val="002060"/>
                </a:solidFill>
                <a:latin typeface="IBM Plex Sans" charset="0"/>
                <a:ea typeface="IBM Plex Sans" charset="0"/>
                <a:cs typeface="IBM Plex Sans" charset="0"/>
              </a:rPr>
              <a:t>:</a:t>
            </a:r>
          </a:p>
          <a:p>
            <a:endParaRPr lang="en-US" sz="1600" b="1" kern="0" dirty="0" smtClean="0">
              <a:solidFill>
                <a:srgbClr val="002060"/>
              </a:solidFill>
              <a:latin typeface="IBM Plex Sans" charset="0"/>
              <a:ea typeface="IBM Plex Sans" charset="0"/>
              <a:cs typeface="IBM Plex Sans" charset="0"/>
            </a:endParaRPr>
          </a:p>
          <a:p>
            <a:pPr marL="285750" indent="-285750">
              <a:buFont typeface="Arial" charset="0"/>
              <a:buChar char="•"/>
            </a:pPr>
            <a:r>
              <a:rPr lang="en-US" sz="1600" kern="0" dirty="0" smtClean="0">
                <a:latin typeface="IBM Plex Sans" charset="0"/>
                <a:ea typeface="IBM Plex Sans" charset="0"/>
                <a:cs typeface="IBM Plex Sans" charset="0"/>
              </a:rPr>
              <a:t>31,340 Minutes</a:t>
            </a:r>
            <a:endParaRPr lang="en-US" sz="1600" b="1" kern="0" dirty="0">
              <a:solidFill>
                <a:srgbClr val="002060"/>
              </a:solidFill>
              <a:latin typeface="IBM Plex Sans" charset="0"/>
              <a:ea typeface="IBM Plex Sans" charset="0"/>
              <a:cs typeface="IBM Plex Sans" charset="0"/>
            </a:endParaRPr>
          </a:p>
          <a:p>
            <a:endParaRPr lang="en-US" sz="1600" b="1" kern="0" dirty="0">
              <a:solidFill>
                <a:srgbClr val="002060"/>
              </a:solidFill>
              <a:latin typeface="IBM Plex Sans" charset="0"/>
              <a:ea typeface="IBM Plex Sans" charset="0"/>
              <a:cs typeface="IBM Plex Sans" charset="0"/>
            </a:endParaRPr>
          </a:p>
        </p:txBody>
      </p:sp>
      <p:pic>
        <p:nvPicPr>
          <p:cNvPr id="2" name="Picture 1"/>
          <p:cNvPicPr>
            <a:picLocks noChangeAspect="1"/>
          </p:cNvPicPr>
          <p:nvPr/>
        </p:nvPicPr>
        <p:blipFill>
          <a:blip r:embed="rId3"/>
          <a:stretch>
            <a:fillRect/>
          </a:stretch>
        </p:blipFill>
        <p:spPr>
          <a:xfrm>
            <a:off x="2987618" y="800928"/>
            <a:ext cx="9277286" cy="5348082"/>
          </a:xfrm>
          <a:prstGeom prst="rect">
            <a:avLst/>
          </a:prstGeom>
        </p:spPr>
      </p:pic>
    </p:spTree>
    <p:extLst>
      <p:ext uri="{BB962C8B-B14F-4D97-AF65-F5344CB8AC3E}">
        <p14:creationId xmlns:p14="http://schemas.microsoft.com/office/powerpoint/2010/main" val="1350449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44676" y="2021042"/>
            <a:ext cx="6216249" cy="3287228"/>
          </a:xfrm>
        </p:spPr>
        <p:txBody>
          <a:bodyPr/>
          <a:lstStyle/>
          <a:p>
            <a:r>
              <a:rPr lang="en-US" sz="2800" dirty="0" smtClean="0">
                <a:solidFill>
                  <a:schemeClr val="bg1">
                    <a:lumMod val="85000"/>
                  </a:schemeClr>
                </a:solidFill>
              </a:rPr>
              <a:t>Background &amp; Context</a:t>
            </a:r>
            <a:br>
              <a:rPr lang="en-US" sz="2800" dirty="0" smtClean="0">
                <a:solidFill>
                  <a:schemeClr val="bg1">
                    <a:lumMod val="85000"/>
                  </a:schemeClr>
                </a:solidFill>
              </a:rPr>
            </a:br>
            <a:r>
              <a:rPr lang="en-US" sz="2800" b="1" dirty="0"/>
              <a:t/>
            </a:r>
            <a:br>
              <a:rPr lang="en-US" sz="2800" b="1" dirty="0"/>
            </a:br>
            <a:r>
              <a:rPr lang="en-US" sz="2800" dirty="0" smtClean="0">
                <a:solidFill>
                  <a:schemeClr val="bg1">
                    <a:lumMod val="85000"/>
                  </a:schemeClr>
                </a:solidFill>
              </a:rPr>
              <a:t>Data Exploration and Visuals</a:t>
            </a:r>
            <a:br>
              <a:rPr lang="en-US" sz="2800" dirty="0" smtClean="0">
                <a:solidFill>
                  <a:schemeClr val="bg1">
                    <a:lumMod val="85000"/>
                  </a:schemeClr>
                </a:solidFill>
              </a:rPr>
            </a:br>
            <a:r>
              <a:rPr lang="en-US" sz="2800" dirty="0">
                <a:solidFill>
                  <a:schemeClr val="bg1">
                    <a:lumMod val="85000"/>
                  </a:schemeClr>
                </a:solidFill>
              </a:rPr>
              <a:t/>
            </a:r>
            <a:br>
              <a:rPr lang="en-US" sz="2800" dirty="0">
                <a:solidFill>
                  <a:schemeClr val="bg1">
                    <a:lumMod val="85000"/>
                  </a:schemeClr>
                </a:solidFill>
              </a:rPr>
            </a:br>
            <a:r>
              <a:rPr lang="en-US" sz="2800" b="1" dirty="0" smtClean="0"/>
              <a:t>Data Preparation</a:t>
            </a:r>
            <a:r>
              <a:rPr lang="en-US" sz="2800" dirty="0" smtClean="0">
                <a:solidFill>
                  <a:schemeClr val="bg1">
                    <a:lumMod val="85000"/>
                  </a:schemeClr>
                </a:solidFill>
              </a:rPr>
              <a:t/>
            </a:r>
            <a:br>
              <a:rPr lang="en-US" sz="2800" dirty="0" smtClean="0">
                <a:solidFill>
                  <a:schemeClr val="bg1">
                    <a:lumMod val="85000"/>
                  </a:schemeClr>
                </a:solidFill>
              </a:rPr>
            </a:br>
            <a:r>
              <a:rPr lang="en-US" sz="2800" dirty="0">
                <a:solidFill>
                  <a:schemeClr val="bg1">
                    <a:lumMod val="85000"/>
                  </a:schemeClr>
                </a:solidFill>
              </a:rPr>
              <a:t/>
            </a:r>
            <a:br>
              <a:rPr lang="en-US" sz="2800" dirty="0">
                <a:solidFill>
                  <a:schemeClr val="bg1">
                    <a:lumMod val="85000"/>
                  </a:schemeClr>
                </a:solidFill>
              </a:rPr>
            </a:br>
            <a:r>
              <a:rPr lang="en-US" sz="2800" dirty="0" smtClean="0">
                <a:solidFill>
                  <a:schemeClr val="bg1">
                    <a:lumMod val="85000"/>
                  </a:schemeClr>
                </a:solidFill>
              </a:rPr>
              <a:t>Data Modelling</a:t>
            </a:r>
            <a:endParaRPr lang="en-US" sz="2800" dirty="0">
              <a:solidFill>
                <a:schemeClr val="bg1">
                  <a:lumMod val="85000"/>
                </a:schemeClr>
              </a:solidFill>
            </a:endParaRPr>
          </a:p>
        </p:txBody>
      </p:sp>
    </p:spTree>
    <p:extLst>
      <p:ext uri="{BB962C8B-B14F-4D97-AF65-F5344CB8AC3E}">
        <p14:creationId xmlns:p14="http://schemas.microsoft.com/office/powerpoint/2010/main" val="3871760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sz="2400" b="1" dirty="0" smtClean="0">
                <a:solidFill>
                  <a:schemeClr val="accent2">
                    <a:lumMod val="75000"/>
                  </a:schemeClr>
                </a:solidFill>
                <a:latin typeface="IBM Plex Sans" charset="0"/>
                <a:ea typeface="IBM Plex Sans" charset="0"/>
                <a:cs typeface="IBM Plex Sans" charset="0"/>
              </a:rPr>
              <a:t>Data Preparation</a:t>
            </a:r>
            <a:endParaRPr lang="en-US" sz="2400" dirty="0">
              <a:solidFill>
                <a:schemeClr val="accent2">
                  <a:lumMod val="75000"/>
                </a:schemeClr>
              </a:solidFill>
            </a:endParaRPr>
          </a:p>
        </p:txBody>
      </p:sp>
      <p:grpSp>
        <p:nvGrpSpPr>
          <p:cNvPr id="19" name="Group 18"/>
          <p:cNvGrpSpPr/>
          <p:nvPr/>
        </p:nvGrpSpPr>
        <p:grpSpPr>
          <a:xfrm>
            <a:off x="1590261" y="1251939"/>
            <a:ext cx="517954" cy="588613"/>
            <a:chOff x="1013963" y="4738255"/>
            <a:chExt cx="517954" cy="588613"/>
          </a:xfrm>
        </p:grpSpPr>
        <p:sp>
          <p:nvSpPr>
            <p:cNvPr id="20" name="Oval 19"/>
            <p:cNvSpPr/>
            <p:nvPr/>
          </p:nvSpPr>
          <p:spPr>
            <a:xfrm>
              <a:off x="1021278" y="4738255"/>
              <a:ext cx="510639" cy="510639"/>
            </a:xfrm>
            <a:prstGeom prst="ellipse">
              <a:avLst/>
            </a:prstGeom>
            <a:solidFill>
              <a:srgbClr val="1E396E"/>
            </a:solidFill>
            <a:ln w="44450">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45720" rIns="72000" bIns="45720" numCol="1" spcCol="0" rtlCol="0" fromWordArt="0" anchor="t" anchorCtr="0" forceAA="0" compatLnSpc="1">
              <a:prstTxWarp prst="textNoShape">
                <a:avLst/>
              </a:prstTxWarp>
              <a:noAutofit/>
            </a:bodyPr>
            <a:lstStyle/>
            <a:p>
              <a:pPr algn="ctr"/>
              <a:endParaRPr lang="en-US" sz="1200" dirty="0" smtClean="0">
                <a:solidFill>
                  <a:schemeClr val="tx1"/>
                </a:solidFill>
                <a:latin typeface="IBM Plex Sans" charset="0"/>
                <a:ea typeface="IBM Plex Sans" charset="0"/>
                <a:cs typeface="IBM Plex Sans" charset="0"/>
              </a:endParaRPr>
            </a:p>
          </p:txBody>
        </p:sp>
        <p:sp>
          <p:nvSpPr>
            <p:cNvPr id="21" name="TextBox 20"/>
            <p:cNvSpPr txBox="1"/>
            <p:nvPr/>
          </p:nvSpPr>
          <p:spPr bwMode="auto">
            <a:xfrm>
              <a:off x="1013963" y="4865203"/>
              <a:ext cx="510639" cy="4616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72000" tIns="45720" rIns="72000" bIns="45720" numCol="1" rtlCol="0" anchor="t" anchorCtr="0" compatLnSpc="1">
              <a:prstTxWarp prst="textNoShape">
                <a:avLst/>
              </a:prstTxWarp>
              <a:spAutoFit/>
            </a:bodyPr>
            <a:lstStyle/>
            <a:p>
              <a:pPr algn="ctr"/>
              <a:r>
                <a:rPr lang="en-US" sz="1200" b="1" dirty="0" smtClean="0">
                  <a:solidFill>
                    <a:schemeClr val="bg1"/>
                  </a:solidFill>
                  <a:latin typeface="IBM Plex Sans" charset="0"/>
                  <a:ea typeface="IBM Plex Sans" charset="0"/>
                  <a:cs typeface="IBM Plex Sans" charset="0"/>
                </a:rPr>
                <a:t>1</a:t>
              </a:r>
              <a:endParaRPr lang="en-US" sz="1200" b="1" dirty="0">
                <a:solidFill>
                  <a:schemeClr val="bg1"/>
                </a:solidFill>
                <a:latin typeface="IBM Plex Sans" charset="0"/>
                <a:ea typeface="IBM Plex Sans" charset="0"/>
                <a:cs typeface="IBM Plex Sans" charset="0"/>
              </a:endParaRPr>
            </a:p>
            <a:p>
              <a:pPr algn="ctr"/>
              <a:endParaRPr lang="en-US" sz="1200" kern="0" dirty="0" smtClean="0">
                <a:solidFill>
                  <a:schemeClr val="bg1"/>
                </a:solidFill>
                <a:latin typeface="IBM Plex Sans" charset="0"/>
                <a:ea typeface="IBM Plex Sans" charset="0"/>
                <a:cs typeface="IBM Plex Sans" charset="0"/>
              </a:endParaRPr>
            </a:p>
          </p:txBody>
        </p:sp>
      </p:grpSp>
      <p:grpSp>
        <p:nvGrpSpPr>
          <p:cNvPr id="22" name="Group 21"/>
          <p:cNvGrpSpPr/>
          <p:nvPr/>
        </p:nvGrpSpPr>
        <p:grpSpPr>
          <a:xfrm>
            <a:off x="5305974" y="1248004"/>
            <a:ext cx="517954" cy="588613"/>
            <a:chOff x="1013963" y="4738255"/>
            <a:chExt cx="517954" cy="588613"/>
          </a:xfrm>
        </p:grpSpPr>
        <p:sp>
          <p:nvSpPr>
            <p:cNvPr id="23" name="Oval 22"/>
            <p:cNvSpPr/>
            <p:nvPr/>
          </p:nvSpPr>
          <p:spPr>
            <a:xfrm>
              <a:off x="1021278" y="4738255"/>
              <a:ext cx="510639" cy="510639"/>
            </a:xfrm>
            <a:prstGeom prst="ellipse">
              <a:avLst/>
            </a:prstGeom>
            <a:solidFill>
              <a:srgbClr val="1E396E"/>
            </a:solidFill>
            <a:ln w="44450">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45720" rIns="72000" bIns="45720" numCol="1" spcCol="0" rtlCol="0" fromWordArt="0" anchor="t" anchorCtr="0" forceAA="0" compatLnSpc="1">
              <a:prstTxWarp prst="textNoShape">
                <a:avLst/>
              </a:prstTxWarp>
              <a:noAutofit/>
            </a:bodyPr>
            <a:lstStyle/>
            <a:p>
              <a:pPr algn="ctr"/>
              <a:endParaRPr lang="en-US" sz="1200" dirty="0" smtClean="0">
                <a:solidFill>
                  <a:schemeClr val="tx1"/>
                </a:solidFill>
                <a:latin typeface="IBM Plex Sans" charset="0"/>
                <a:ea typeface="IBM Plex Sans" charset="0"/>
                <a:cs typeface="IBM Plex Sans" charset="0"/>
              </a:endParaRPr>
            </a:p>
          </p:txBody>
        </p:sp>
        <p:sp>
          <p:nvSpPr>
            <p:cNvPr id="24" name="TextBox 23"/>
            <p:cNvSpPr txBox="1"/>
            <p:nvPr/>
          </p:nvSpPr>
          <p:spPr bwMode="auto">
            <a:xfrm>
              <a:off x="1013963" y="4865203"/>
              <a:ext cx="510639" cy="4616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72000" tIns="45720" rIns="72000" bIns="45720" numCol="1" rtlCol="0" anchor="t" anchorCtr="0" compatLnSpc="1">
              <a:prstTxWarp prst="textNoShape">
                <a:avLst/>
              </a:prstTxWarp>
              <a:spAutoFit/>
            </a:bodyPr>
            <a:lstStyle/>
            <a:p>
              <a:pPr algn="ctr"/>
              <a:r>
                <a:rPr lang="en-US" sz="1200" b="1" dirty="0" smtClean="0">
                  <a:solidFill>
                    <a:schemeClr val="bg1"/>
                  </a:solidFill>
                  <a:latin typeface="IBM Plex Sans" charset="0"/>
                  <a:ea typeface="IBM Plex Sans" charset="0"/>
                  <a:cs typeface="IBM Plex Sans" charset="0"/>
                </a:rPr>
                <a:t>2</a:t>
              </a:r>
              <a:endParaRPr lang="en-US" sz="1200" b="1" dirty="0">
                <a:solidFill>
                  <a:schemeClr val="bg1"/>
                </a:solidFill>
                <a:latin typeface="IBM Plex Sans" charset="0"/>
                <a:ea typeface="IBM Plex Sans" charset="0"/>
                <a:cs typeface="IBM Plex Sans" charset="0"/>
              </a:endParaRPr>
            </a:p>
            <a:p>
              <a:pPr algn="ctr"/>
              <a:endParaRPr lang="en-US" sz="1200" kern="0" dirty="0" smtClean="0">
                <a:solidFill>
                  <a:schemeClr val="bg1"/>
                </a:solidFill>
                <a:latin typeface="IBM Plex Sans" charset="0"/>
                <a:ea typeface="IBM Plex Sans" charset="0"/>
                <a:cs typeface="IBM Plex Sans" charset="0"/>
              </a:endParaRPr>
            </a:p>
          </p:txBody>
        </p:sp>
      </p:grpSp>
      <p:grpSp>
        <p:nvGrpSpPr>
          <p:cNvPr id="25" name="Group 24"/>
          <p:cNvGrpSpPr/>
          <p:nvPr/>
        </p:nvGrpSpPr>
        <p:grpSpPr>
          <a:xfrm>
            <a:off x="9011321" y="1248004"/>
            <a:ext cx="517954" cy="588613"/>
            <a:chOff x="1013963" y="4738255"/>
            <a:chExt cx="517954" cy="588613"/>
          </a:xfrm>
        </p:grpSpPr>
        <p:sp>
          <p:nvSpPr>
            <p:cNvPr id="26" name="Oval 25"/>
            <p:cNvSpPr/>
            <p:nvPr/>
          </p:nvSpPr>
          <p:spPr>
            <a:xfrm>
              <a:off x="1021278" y="4738255"/>
              <a:ext cx="510639" cy="510639"/>
            </a:xfrm>
            <a:prstGeom prst="ellipse">
              <a:avLst/>
            </a:prstGeom>
            <a:solidFill>
              <a:srgbClr val="1E396E"/>
            </a:solidFill>
            <a:ln w="44450">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45720" rIns="72000" bIns="45720" numCol="1" spcCol="0" rtlCol="0" fromWordArt="0" anchor="t" anchorCtr="0" forceAA="0" compatLnSpc="1">
              <a:prstTxWarp prst="textNoShape">
                <a:avLst/>
              </a:prstTxWarp>
              <a:noAutofit/>
            </a:bodyPr>
            <a:lstStyle/>
            <a:p>
              <a:pPr algn="ctr"/>
              <a:endParaRPr lang="en-US" sz="1200" dirty="0" smtClean="0">
                <a:solidFill>
                  <a:schemeClr val="tx1"/>
                </a:solidFill>
                <a:latin typeface="IBM Plex Sans" charset="0"/>
                <a:ea typeface="IBM Plex Sans" charset="0"/>
                <a:cs typeface="IBM Plex Sans" charset="0"/>
              </a:endParaRPr>
            </a:p>
          </p:txBody>
        </p:sp>
        <p:sp>
          <p:nvSpPr>
            <p:cNvPr id="27" name="TextBox 26"/>
            <p:cNvSpPr txBox="1"/>
            <p:nvPr/>
          </p:nvSpPr>
          <p:spPr bwMode="auto">
            <a:xfrm>
              <a:off x="1013963" y="4865203"/>
              <a:ext cx="510639" cy="4616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72000" tIns="45720" rIns="72000" bIns="45720" numCol="1" rtlCol="0" anchor="t" anchorCtr="0" compatLnSpc="1">
              <a:prstTxWarp prst="textNoShape">
                <a:avLst/>
              </a:prstTxWarp>
              <a:spAutoFit/>
            </a:bodyPr>
            <a:lstStyle/>
            <a:p>
              <a:pPr algn="ctr"/>
              <a:r>
                <a:rPr lang="en-US" sz="1200" b="1" dirty="0">
                  <a:solidFill>
                    <a:schemeClr val="bg1"/>
                  </a:solidFill>
                  <a:latin typeface="IBM Plex Sans" charset="0"/>
                  <a:ea typeface="IBM Plex Sans" charset="0"/>
                  <a:cs typeface="IBM Plex Sans" charset="0"/>
                </a:rPr>
                <a:t>3</a:t>
              </a:r>
            </a:p>
            <a:p>
              <a:pPr algn="ctr"/>
              <a:endParaRPr lang="en-US" sz="1200" kern="0" dirty="0" smtClean="0">
                <a:solidFill>
                  <a:schemeClr val="bg1"/>
                </a:solidFill>
                <a:latin typeface="IBM Plex Sans" charset="0"/>
                <a:ea typeface="IBM Plex Sans" charset="0"/>
                <a:cs typeface="IBM Plex Sans" charset="0"/>
              </a:endParaRPr>
            </a:p>
          </p:txBody>
        </p:sp>
      </p:grpSp>
      <p:sp>
        <p:nvSpPr>
          <p:cNvPr id="15" name="TextBox 14"/>
          <p:cNvSpPr txBox="1"/>
          <p:nvPr/>
        </p:nvSpPr>
        <p:spPr bwMode="auto">
          <a:xfrm>
            <a:off x="4286880" y="2071719"/>
            <a:ext cx="2563456" cy="4278094"/>
          </a:xfrm>
          <a:prstGeom prst="rect">
            <a:avLst/>
          </a:prstGeom>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style>
          <a:lnRef idx="2">
            <a:schemeClr val="accent2"/>
          </a:lnRef>
          <a:fillRef idx="1">
            <a:schemeClr val="lt1"/>
          </a:fillRef>
          <a:effectRef idx="0">
            <a:schemeClr val="accent2"/>
          </a:effectRef>
          <a:fontRef idx="minor">
            <a:schemeClr val="dk1"/>
          </a:fontRef>
        </p:style>
        <p:txBody>
          <a:bodyPr vert="horz" wrap="square" lIns="72000" tIns="45720" rIns="72000" bIns="45720" numCol="1" rtlCol="0" anchor="t" anchorCtr="0" compatLnSpc="1">
            <a:prstTxWarp prst="textNoShape">
              <a:avLst/>
            </a:prstTxWarp>
            <a:spAutoFit/>
          </a:bodyPr>
          <a:lstStyle/>
          <a:p>
            <a:pPr algn="ctr"/>
            <a:r>
              <a:rPr lang="en-US" sz="1600" b="1" kern="0" dirty="0" smtClean="0">
                <a:solidFill>
                  <a:srgbClr val="002060"/>
                </a:solidFill>
                <a:latin typeface="IBM Plex Sans" charset="0"/>
                <a:ea typeface="IBM Plex Sans" charset="0"/>
                <a:cs typeface="IBM Plex Sans" charset="0"/>
              </a:rPr>
              <a:t>WHY PREP THE DATA</a:t>
            </a:r>
          </a:p>
          <a:p>
            <a:endParaRPr lang="en-US" sz="1600" kern="0" dirty="0" smtClean="0">
              <a:latin typeface="IBM Plex Sans" charset="0"/>
              <a:ea typeface="IBM Plex Sans" charset="0"/>
              <a:cs typeface="IBM Plex Sans" charset="0"/>
            </a:endParaRPr>
          </a:p>
          <a:p>
            <a:pPr marL="285750" indent="-285750">
              <a:buFont typeface="Arial" charset="0"/>
              <a:buChar char="•"/>
            </a:pPr>
            <a:r>
              <a:rPr lang="en-US" sz="1600" kern="0" dirty="0" smtClean="0">
                <a:latin typeface="IBM Plex Sans" charset="0"/>
                <a:ea typeface="IBM Plex Sans" charset="0"/>
                <a:cs typeface="IBM Plex Sans" charset="0"/>
              </a:rPr>
              <a:t>To develop the new feature for our Citi Bike kiosks, we will be using machine learning techniques. To be able to create a model which can accurately predict how long a trip will last</a:t>
            </a:r>
          </a:p>
          <a:p>
            <a:pPr marL="285750" indent="-285750">
              <a:buFont typeface="Arial" charset="0"/>
              <a:buChar char="•"/>
            </a:pPr>
            <a:r>
              <a:rPr lang="en-US" sz="1600" kern="0" dirty="0" smtClean="0">
                <a:latin typeface="IBM Plex Sans" charset="0"/>
                <a:ea typeface="IBM Plex Sans" charset="0"/>
                <a:cs typeface="IBM Plex Sans" charset="0"/>
              </a:rPr>
              <a:t>To use these techniques, we need to feed the model the most appropriate data for it to learn from, hence data preparation</a:t>
            </a:r>
            <a:endParaRPr lang="en-US" sz="1600" kern="0" dirty="0">
              <a:latin typeface="IBM Plex Sans" charset="0"/>
              <a:ea typeface="IBM Plex Sans" charset="0"/>
              <a:cs typeface="IBM Plex Sans" charset="0"/>
            </a:endParaRPr>
          </a:p>
        </p:txBody>
      </p:sp>
      <p:sp>
        <p:nvSpPr>
          <p:cNvPr id="29" name="TextBox 28"/>
          <p:cNvSpPr txBox="1"/>
          <p:nvPr/>
        </p:nvSpPr>
        <p:spPr bwMode="auto">
          <a:xfrm>
            <a:off x="504268" y="2071719"/>
            <a:ext cx="2697253" cy="4247317"/>
          </a:xfrm>
          <a:prstGeom prst="rect">
            <a:avLst/>
          </a:prstGeom>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style>
          <a:lnRef idx="2">
            <a:schemeClr val="accent2"/>
          </a:lnRef>
          <a:fillRef idx="1">
            <a:schemeClr val="lt1"/>
          </a:fillRef>
          <a:effectRef idx="0">
            <a:schemeClr val="accent2"/>
          </a:effectRef>
          <a:fontRef idx="minor">
            <a:schemeClr val="dk1"/>
          </a:fontRef>
        </p:style>
        <p:txBody>
          <a:bodyPr vert="horz" wrap="square" lIns="72000" tIns="45720" rIns="72000" bIns="45720" numCol="1" rtlCol="0" anchor="t" anchorCtr="0" compatLnSpc="1">
            <a:prstTxWarp prst="textNoShape">
              <a:avLst/>
            </a:prstTxWarp>
            <a:spAutoFit/>
          </a:bodyPr>
          <a:lstStyle/>
          <a:p>
            <a:pPr algn="ctr"/>
            <a:r>
              <a:rPr lang="en-US" sz="1600" b="1" kern="0" dirty="0" smtClean="0">
                <a:solidFill>
                  <a:srgbClr val="002060"/>
                </a:solidFill>
                <a:latin typeface="IBM Plex Sans" charset="0"/>
                <a:ea typeface="IBM Plex Sans" charset="0"/>
                <a:cs typeface="IBM Plex Sans" charset="0"/>
              </a:rPr>
              <a:t>UNDERSTANDING THE KIOSK OF THE FUTURE</a:t>
            </a:r>
          </a:p>
          <a:p>
            <a:endParaRPr lang="en-US" sz="1400" b="1" kern="0" dirty="0">
              <a:solidFill>
                <a:srgbClr val="002060"/>
              </a:solidFill>
              <a:latin typeface="IBM Plex Sans" charset="0"/>
              <a:ea typeface="IBM Plex Sans" charset="0"/>
              <a:cs typeface="IBM Plex Sans" charset="0"/>
            </a:endParaRPr>
          </a:p>
          <a:p>
            <a:pPr marL="285750" indent="-285750">
              <a:buFont typeface="Arial" charset="0"/>
              <a:buChar char="•"/>
            </a:pPr>
            <a:r>
              <a:rPr lang="en-US" sz="1600" kern="0" dirty="0" smtClean="0">
                <a:latin typeface="IBM Plex Sans" charset="0"/>
                <a:ea typeface="IBM Plex Sans" charset="0"/>
                <a:cs typeface="IBM Plex Sans" charset="0"/>
              </a:rPr>
              <a:t>Users will come up to the kiosk, swipe their Citi Bike fob, enter their start and end stations</a:t>
            </a:r>
          </a:p>
          <a:p>
            <a:pPr marL="285750" indent="-285750">
              <a:buFont typeface="Arial" charset="0"/>
              <a:buChar char="•"/>
            </a:pPr>
            <a:r>
              <a:rPr lang="en-US" sz="1600" kern="0" dirty="0" smtClean="0">
                <a:latin typeface="IBM Plex Sans" charset="0"/>
                <a:ea typeface="IBM Plex Sans" charset="0"/>
                <a:cs typeface="IBM Plex Sans" charset="0"/>
              </a:rPr>
              <a:t>Based on the information from their Citi Bike fob and trip information, the kiosk will inform the rider how long they should expect the trip to take</a:t>
            </a:r>
            <a:endParaRPr lang="en-US" sz="1600" b="1" kern="0" dirty="0">
              <a:solidFill>
                <a:srgbClr val="002060"/>
              </a:solidFill>
              <a:latin typeface="IBM Plex Sans" charset="0"/>
              <a:ea typeface="IBM Plex Sans" charset="0"/>
              <a:cs typeface="IBM Plex Sans" charset="0"/>
            </a:endParaRPr>
          </a:p>
          <a:p>
            <a:pPr marL="285750" indent="-285750">
              <a:buFont typeface="Arial" charset="0"/>
              <a:buChar char="•"/>
            </a:pPr>
            <a:endParaRPr lang="en-US" sz="1600" b="1" kern="0" dirty="0" smtClean="0">
              <a:solidFill>
                <a:srgbClr val="002060"/>
              </a:solidFill>
              <a:latin typeface="IBM Plex Sans" charset="0"/>
              <a:ea typeface="IBM Plex Sans" charset="0"/>
              <a:cs typeface="IBM Plex Sans" charset="0"/>
            </a:endParaRPr>
          </a:p>
          <a:p>
            <a:pPr marL="285750" indent="-285750">
              <a:buFont typeface="Arial" charset="0"/>
              <a:buChar char="•"/>
            </a:pPr>
            <a:endParaRPr lang="en-US" sz="1600" b="1" kern="0" dirty="0">
              <a:solidFill>
                <a:srgbClr val="002060"/>
              </a:solidFill>
              <a:latin typeface="IBM Plex Sans" charset="0"/>
              <a:ea typeface="IBM Plex Sans" charset="0"/>
              <a:cs typeface="IBM Plex Sans" charset="0"/>
            </a:endParaRPr>
          </a:p>
          <a:p>
            <a:endParaRPr lang="en-US" sz="1600" kern="0" dirty="0" smtClean="0">
              <a:latin typeface="IBM Plex Sans" charset="0"/>
              <a:ea typeface="IBM Plex Sans" charset="0"/>
              <a:cs typeface="IBM Plex Sans" charset="0"/>
            </a:endParaRPr>
          </a:p>
        </p:txBody>
      </p:sp>
      <p:sp>
        <p:nvSpPr>
          <p:cNvPr id="30" name="TextBox 29"/>
          <p:cNvSpPr txBox="1"/>
          <p:nvPr/>
        </p:nvSpPr>
        <p:spPr bwMode="auto">
          <a:xfrm>
            <a:off x="7994049" y="2071719"/>
            <a:ext cx="2563456" cy="4278094"/>
          </a:xfrm>
          <a:prstGeom prst="rect">
            <a:avLst/>
          </a:prstGeom>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style>
          <a:lnRef idx="2">
            <a:schemeClr val="accent2"/>
          </a:lnRef>
          <a:fillRef idx="1">
            <a:schemeClr val="lt1"/>
          </a:fillRef>
          <a:effectRef idx="0">
            <a:schemeClr val="accent2"/>
          </a:effectRef>
          <a:fontRef idx="minor">
            <a:schemeClr val="dk1"/>
          </a:fontRef>
        </p:style>
        <p:txBody>
          <a:bodyPr vert="horz" wrap="square" lIns="72000" tIns="45720" rIns="72000" bIns="45720" numCol="1" rtlCol="0" anchor="t" anchorCtr="0" compatLnSpc="1">
            <a:prstTxWarp prst="textNoShape">
              <a:avLst/>
            </a:prstTxWarp>
            <a:spAutoFit/>
          </a:bodyPr>
          <a:lstStyle/>
          <a:p>
            <a:pPr algn="ctr"/>
            <a:r>
              <a:rPr lang="en-US" sz="1600" b="1" kern="0" dirty="0" smtClean="0">
                <a:solidFill>
                  <a:srgbClr val="002060"/>
                </a:solidFill>
                <a:latin typeface="IBM Plex Sans" charset="0"/>
                <a:ea typeface="IBM Plex Sans" charset="0"/>
                <a:cs typeface="IBM Plex Sans" charset="0"/>
              </a:rPr>
              <a:t>DATA CLEANED</a:t>
            </a:r>
          </a:p>
          <a:p>
            <a:endParaRPr lang="en-US" sz="1600" kern="0" dirty="0" smtClean="0">
              <a:latin typeface="IBM Plex Sans" charset="0"/>
              <a:ea typeface="IBM Plex Sans" charset="0"/>
              <a:cs typeface="IBM Plex Sans" charset="0"/>
            </a:endParaRPr>
          </a:p>
          <a:p>
            <a:pPr marL="285750" indent="-285750">
              <a:buFont typeface="Arial" charset="0"/>
              <a:buChar char="•"/>
            </a:pPr>
            <a:r>
              <a:rPr lang="en-US" sz="1600" kern="0" dirty="0" smtClean="0">
                <a:latin typeface="IBM Plex Sans" charset="0"/>
                <a:ea typeface="IBM Plex Sans" charset="0"/>
                <a:cs typeface="IBM Plex Sans" charset="0"/>
              </a:rPr>
              <a:t>Any trip where the start and end station is the same</a:t>
            </a:r>
          </a:p>
          <a:p>
            <a:pPr marL="285750" indent="-285750">
              <a:buFont typeface="Arial" charset="0"/>
              <a:buChar char="•"/>
            </a:pPr>
            <a:r>
              <a:rPr lang="en-US" sz="1600" kern="0" dirty="0" smtClean="0">
                <a:latin typeface="IBM Plex Sans" charset="0"/>
                <a:ea typeface="IBM Plex Sans" charset="0"/>
                <a:cs typeface="IBM Plex Sans" charset="0"/>
              </a:rPr>
              <a:t>Any trip which lasts longer than 45 minutes because no rider would purposefully intend to incur the penalty for going over the time</a:t>
            </a:r>
          </a:p>
          <a:p>
            <a:pPr marL="285750" indent="-285750">
              <a:buFont typeface="Arial" charset="0"/>
              <a:buChar char="•"/>
            </a:pPr>
            <a:r>
              <a:rPr lang="en-US" sz="1600" kern="0" dirty="0" smtClean="0">
                <a:latin typeface="IBM Plex Sans" charset="0"/>
                <a:ea typeface="IBM Plex Sans" charset="0"/>
                <a:cs typeface="IBM Plex Sans" charset="0"/>
              </a:rPr>
              <a:t>Any rider who’s age is above 62</a:t>
            </a:r>
          </a:p>
          <a:p>
            <a:pPr marL="285750" indent="-285750">
              <a:buFont typeface="Arial" charset="0"/>
              <a:buChar char="•"/>
            </a:pPr>
            <a:r>
              <a:rPr lang="en-US" sz="1600" kern="0" dirty="0" smtClean="0">
                <a:latin typeface="IBM Plex Sans" charset="0"/>
                <a:ea typeface="IBM Plex Sans" charset="0"/>
                <a:cs typeface="IBM Plex Sans" charset="0"/>
              </a:rPr>
              <a:t>Any trip where the bikers speed is above 20 miles per hour</a:t>
            </a:r>
          </a:p>
          <a:p>
            <a:endParaRPr lang="en-US" sz="1600" kern="0" dirty="0" smtClean="0">
              <a:latin typeface="IBM Plex Sans" charset="0"/>
              <a:ea typeface="IBM Plex Sans" charset="0"/>
              <a:cs typeface="IBM Plex Sans" charset="0"/>
            </a:endParaRPr>
          </a:p>
        </p:txBody>
      </p:sp>
    </p:spTree>
    <p:extLst>
      <p:ext uri="{BB962C8B-B14F-4D97-AF65-F5344CB8AC3E}">
        <p14:creationId xmlns:p14="http://schemas.microsoft.com/office/powerpoint/2010/main" val="2549040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44676" y="2021042"/>
            <a:ext cx="6216249" cy="3287228"/>
          </a:xfrm>
        </p:spPr>
        <p:txBody>
          <a:bodyPr/>
          <a:lstStyle/>
          <a:p>
            <a:r>
              <a:rPr lang="en-US" sz="2800" dirty="0" smtClean="0">
                <a:solidFill>
                  <a:schemeClr val="bg1">
                    <a:lumMod val="85000"/>
                  </a:schemeClr>
                </a:solidFill>
              </a:rPr>
              <a:t>Background &amp; Context</a:t>
            </a:r>
            <a:br>
              <a:rPr lang="en-US" sz="2800" dirty="0" smtClean="0">
                <a:solidFill>
                  <a:schemeClr val="bg1">
                    <a:lumMod val="85000"/>
                  </a:schemeClr>
                </a:solidFill>
              </a:rPr>
            </a:br>
            <a:r>
              <a:rPr lang="en-US" sz="2800" b="1" dirty="0"/>
              <a:t/>
            </a:r>
            <a:br>
              <a:rPr lang="en-US" sz="2800" b="1" dirty="0"/>
            </a:br>
            <a:r>
              <a:rPr lang="en-US" sz="2800" dirty="0" smtClean="0">
                <a:solidFill>
                  <a:schemeClr val="bg1">
                    <a:lumMod val="85000"/>
                  </a:schemeClr>
                </a:solidFill>
              </a:rPr>
              <a:t>Data Exploration and Visuals</a:t>
            </a:r>
            <a:br>
              <a:rPr lang="en-US" sz="2800" dirty="0" smtClean="0">
                <a:solidFill>
                  <a:schemeClr val="bg1">
                    <a:lumMod val="85000"/>
                  </a:schemeClr>
                </a:solidFill>
              </a:rPr>
            </a:br>
            <a:r>
              <a:rPr lang="en-US" sz="2800" dirty="0">
                <a:solidFill>
                  <a:schemeClr val="bg1">
                    <a:lumMod val="85000"/>
                  </a:schemeClr>
                </a:solidFill>
              </a:rPr>
              <a:t/>
            </a:r>
            <a:br>
              <a:rPr lang="en-US" sz="2800" dirty="0">
                <a:solidFill>
                  <a:schemeClr val="bg1">
                    <a:lumMod val="85000"/>
                  </a:schemeClr>
                </a:solidFill>
              </a:rPr>
            </a:br>
            <a:r>
              <a:rPr lang="en-US" sz="2800" dirty="0" smtClean="0">
                <a:solidFill>
                  <a:schemeClr val="bg1">
                    <a:lumMod val="85000"/>
                  </a:schemeClr>
                </a:solidFill>
              </a:rPr>
              <a:t>Data Preparation</a:t>
            </a:r>
            <a:br>
              <a:rPr lang="en-US" sz="2800" dirty="0" smtClean="0">
                <a:solidFill>
                  <a:schemeClr val="bg1">
                    <a:lumMod val="85000"/>
                  </a:schemeClr>
                </a:solidFill>
              </a:rPr>
            </a:br>
            <a:r>
              <a:rPr lang="en-US" sz="2800" dirty="0">
                <a:solidFill>
                  <a:schemeClr val="bg1">
                    <a:lumMod val="85000"/>
                  </a:schemeClr>
                </a:solidFill>
              </a:rPr>
              <a:t/>
            </a:r>
            <a:br>
              <a:rPr lang="en-US" sz="2800" dirty="0">
                <a:solidFill>
                  <a:schemeClr val="bg1">
                    <a:lumMod val="85000"/>
                  </a:schemeClr>
                </a:solidFill>
              </a:rPr>
            </a:br>
            <a:r>
              <a:rPr lang="en-US" sz="2800" b="1" dirty="0" smtClean="0">
                <a:solidFill>
                  <a:schemeClr val="accent2">
                    <a:lumMod val="75000"/>
                  </a:schemeClr>
                </a:solidFill>
              </a:rPr>
              <a:t>Data Modelling</a:t>
            </a:r>
            <a:endParaRPr lang="en-US" sz="2800" b="1" dirty="0">
              <a:solidFill>
                <a:schemeClr val="accent2">
                  <a:lumMod val="75000"/>
                </a:schemeClr>
              </a:solidFill>
            </a:endParaRPr>
          </a:p>
        </p:txBody>
      </p:sp>
    </p:spTree>
    <p:extLst>
      <p:ext uri="{BB962C8B-B14F-4D97-AF65-F5344CB8AC3E}">
        <p14:creationId xmlns:p14="http://schemas.microsoft.com/office/powerpoint/2010/main" val="9583981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293889"/>
            <a:ext cx="10995321" cy="410369"/>
          </a:xfrm>
        </p:spPr>
        <p:txBody>
          <a:bodyPr/>
          <a:lstStyle/>
          <a:p>
            <a:pPr algn="ctr"/>
            <a:r>
              <a:rPr lang="en-US" sz="2400" b="1" dirty="0">
                <a:solidFill>
                  <a:schemeClr val="accent2">
                    <a:lumMod val="75000"/>
                  </a:schemeClr>
                </a:solidFill>
                <a:latin typeface="IBM Plex Sans" charset="0"/>
                <a:ea typeface="IBM Plex Sans" charset="0"/>
                <a:cs typeface="IBM Plex Sans" charset="0"/>
              </a:rPr>
              <a:t>Data </a:t>
            </a:r>
            <a:r>
              <a:rPr lang="en-US" sz="2400" b="1" dirty="0" smtClean="0">
                <a:solidFill>
                  <a:schemeClr val="accent2">
                    <a:lumMod val="75000"/>
                  </a:schemeClr>
                </a:solidFill>
                <a:latin typeface="IBM Plex Sans" charset="0"/>
                <a:ea typeface="IBM Plex Sans" charset="0"/>
                <a:cs typeface="IBM Plex Sans" charset="0"/>
              </a:rPr>
              <a:t>Modelling Methodology</a:t>
            </a:r>
            <a:endParaRPr lang="en-US" sz="2400" b="1" dirty="0">
              <a:latin typeface="IBM Plex Sans" charset="0"/>
              <a:ea typeface="IBM Plex Sans" charset="0"/>
              <a:cs typeface="IBM Plex Sans" charset="0"/>
            </a:endParaRPr>
          </a:p>
        </p:txBody>
      </p:sp>
      <p:pic>
        <p:nvPicPr>
          <p:cNvPr id="2" name="Picture 1"/>
          <p:cNvPicPr>
            <a:picLocks noChangeAspect="1"/>
          </p:cNvPicPr>
          <p:nvPr/>
        </p:nvPicPr>
        <p:blipFill>
          <a:blip r:embed="rId3"/>
          <a:stretch>
            <a:fillRect/>
          </a:stretch>
        </p:blipFill>
        <p:spPr>
          <a:xfrm>
            <a:off x="6194891" y="1328928"/>
            <a:ext cx="4952902" cy="4437888"/>
          </a:xfrm>
          <a:prstGeom prst="rect">
            <a:avLst/>
          </a:prstGeom>
        </p:spPr>
      </p:pic>
      <p:sp>
        <p:nvSpPr>
          <p:cNvPr id="8" name="TextBox 7"/>
          <p:cNvSpPr txBox="1"/>
          <p:nvPr/>
        </p:nvSpPr>
        <p:spPr bwMode="auto">
          <a:xfrm>
            <a:off x="301906" y="1778157"/>
            <a:ext cx="5892985" cy="3539430"/>
          </a:xfrm>
          <a:prstGeom prst="rect">
            <a:avLst/>
          </a:prstGeom>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style>
          <a:lnRef idx="2">
            <a:schemeClr val="accent2"/>
          </a:lnRef>
          <a:fillRef idx="1">
            <a:schemeClr val="lt1"/>
          </a:fillRef>
          <a:effectRef idx="0">
            <a:schemeClr val="accent2"/>
          </a:effectRef>
          <a:fontRef idx="minor">
            <a:schemeClr val="dk1"/>
          </a:fontRef>
        </p:style>
        <p:txBody>
          <a:bodyPr vert="horz" wrap="square" lIns="72000" tIns="45720" rIns="72000" bIns="45720" numCol="1" rtlCol="0" anchor="t" anchorCtr="0" compatLnSpc="1">
            <a:prstTxWarp prst="textNoShape">
              <a:avLst/>
            </a:prstTxWarp>
            <a:spAutoFit/>
          </a:bodyPr>
          <a:lstStyle/>
          <a:p>
            <a:r>
              <a:rPr lang="en-US" sz="1600" b="1" kern="0" dirty="0" smtClean="0">
                <a:solidFill>
                  <a:srgbClr val="002060"/>
                </a:solidFill>
                <a:latin typeface="IBM Plex Sans" charset="0"/>
                <a:ea typeface="IBM Plex Sans" charset="0"/>
                <a:cs typeface="IBM Plex Sans" charset="0"/>
              </a:rPr>
              <a:t>METHODOLOGY</a:t>
            </a:r>
          </a:p>
          <a:p>
            <a:pPr marL="285750" indent="-285750">
              <a:buFont typeface="Arial" charset="0"/>
              <a:buChar char="•"/>
            </a:pPr>
            <a:endParaRPr lang="en-US" sz="1600" b="1" kern="0" dirty="0" smtClean="0">
              <a:solidFill>
                <a:srgbClr val="002060"/>
              </a:solidFill>
              <a:latin typeface="IBM Plex Sans" charset="0"/>
              <a:ea typeface="IBM Plex Sans" charset="0"/>
              <a:cs typeface="IBM Plex Sans" charset="0"/>
            </a:endParaRPr>
          </a:p>
          <a:p>
            <a:r>
              <a:rPr lang="en-US" sz="1600" kern="0" dirty="0" smtClean="0">
                <a:latin typeface="IBM Plex Sans" charset="0"/>
                <a:ea typeface="IBM Plex Sans" charset="0"/>
                <a:cs typeface="IBM Plex Sans" charset="0"/>
              </a:rPr>
              <a:t>CRISP-DM </a:t>
            </a:r>
            <a:r>
              <a:rPr lang="en-US" sz="1600" kern="0" dirty="0">
                <a:latin typeface="IBM Plex Sans" charset="0"/>
                <a:ea typeface="IBM Plex Sans" charset="0"/>
                <a:cs typeface="IBM Plex Sans" charset="0"/>
              </a:rPr>
              <a:t>stands for cross-industry process for data mining. The CRISP-DM methodology provides a structured approach to planning a data mining project. </a:t>
            </a:r>
            <a:endParaRPr lang="en-US" sz="1600" kern="0" dirty="0" smtClean="0">
              <a:latin typeface="IBM Plex Sans" charset="0"/>
              <a:ea typeface="IBM Plex Sans" charset="0"/>
              <a:cs typeface="IBM Plex Sans" charset="0"/>
            </a:endParaRPr>
          </a:p>
          <a:p>
            <a:pPr marL="342900" indent="-342900">
              <a:buFont typeface="+mj-lt"/>
              <a:buAutoNum type="arabicPeriod"/>
            </a:pPr>
            <a:endParaRPr lang="en-US" sz="1600" kern="0" dirty="0" smtClean="0">
              <a:latin typeface="IBM Plex Sans" charset="0"/>
              <a:ea typeface="IBM Plex Sans" charset="0"/>
              <a:cs typeface="IBM Plex Sans" charset="0"/>
            </a:endParaRPr>
          </a:p>
          <a:p>
            <a:pPr marL="800100" lvl="1" indent="-342900">
              <a:buFont typeface="+mj-lt"/>
              <a:buAutoNum type="arabicPeriod"/>
            </a:pPr>
            <a:r>
              <a:rPr lang="en-US" sz="1600" kern="0" dirty="0" smtClean="0">
                <a:latin typeface="IBM Plex Sans" charset="0"/>
                <a:ea typeface="IBM Plex Sans" charset="0"/>
                <a:cs typeface="IBM Plex Sans" charset="0"/>
              </a:rPr>
              <a:t>Understand the business and set objectives </a:t>
            </a:r>
          </a:p>
          <a:p>
            <a:pPr marL="800100" lvl="1" indent="-342900">
              <a:buFont typeface="+mj-lt"/>
              <a:buAutoNum type="arabicPeriod"/>
            </a:pPr>
            <a:r>
              <a:rPr lang="en-US" sz="1600" kern="0" dirty="0" smtClean="0">
                <a:latin typeface="IBM Plex Sans" charset="0"/>
                <a:ea typeface="IBM Plex Sans" charset="0"/>
                <a:cs typeface="IBM Plex Sans" charset="0"/>
              </a:rPr>
              <a:t>Explore, analyze, and understand the data</a:t>
            </a:r>
          </a:p>
          <a:p>
            <a:pPr marL="800100" lvl="1" indent="-342900">
              <a:buFont typeface="+mj-lt"/>
              <a:buAutoNum type="arabicPeriod"/>
            </a:pPr>
            <a:r>
              <a:rPr lang="en-US" sz="1600" kern="0" dirty="0" smtClean="0">
                <a:latin typeface="IBM Plex Sans" charset="0"/>
                <a:ea typeface="IBM Plex Sans" charset="0"/>
                <a:cs typeface="IBM Plex Sans" charset="0"/>
              </a:rPr>
              <a:t>Prepare the data for modelling, also known as data munging or data wrangling</a:t>
            </a:r>
          </a:p>
          <a:p>
            <a:pPr marL="800100" lvl="1" indent="-342900">
              <a:buFont typeface="+mj-lt"/>
              <a:buAutoNum type="arabicPeriod"/>
            </a:pPr>
            <a:r>
              <a:rPr lang="en-US" sz="1600" kern="0" dirty="0" smtClean="0">
                <a:latin typeface="IBM Plex Sans" charset="0"/>
                <a:ea typeface="IBM Plex Sans" charset="0"/>
                <a:cs typeface="IBM Plex Sans" charset="0"/>
              </a:rPr>
              <a:t>Data Modelling</a:t>
            </a:r>
          </a:p>
          <a:p>
            <a:pPr marL="800100" lvl="1" indent="-342900">
              <a:buFont typeface="+mj-lt"/>
              <a:buAutoNum type="arabicPeriod"/>
            </a:pPr>
            <a:r>
              <a:rPr lang="en-US" sz="1600" kern="0" dirty="0" smtClean="0">
                <a:latin typeface="IBM Plex Sans" charset="0"/>
                <a:ea typeface="IBM Plex Sans" charset="0"/>
                <a:cs typeface="IBM Plex Sans" charset="0"/>
              </a:rPr>
              <a:t>Evaluate the model based on objectives</a:t>
            </a:r>
          </a:p>
          <a:p>
            <a:pPr marL="800100" lvl="1" indent="-342900">
              <a:buFont typeface="+mj-lt"/>
              <a:buAutoNum type="arabicPeriod"/>
            </a:pPr>
            <a:r>
              <a:rPr lang="en-US" sz="1600" kern="0" dirty="0" smtClean="0">
                <a:latin typeface="IBM Plex Sans" charset="0"/>
                <a:ea typeface="IBM Plex Sans" charset="0"/>
                <a:cs typeface="IBM Plex Sans" charset="0"/>
              </a:rPr>
              <a:t>Deploy final model after iterative improvements</a:t>
            </a:r>
            <a:endParaRPr lang="en-US" sz="1600" kern="0" dirty="0">
              <a:latin typeface="IBM Plex Sans" charset="0"/>
              <a:ea typeface="IBM Plex Sans" charset="0"/>
              <a:cs typeface="IBM Plex Sans" charset="0"/>
            </a:endParaRPr>
          </a:p>
          <a:p>
            <a:endParaRPr lang="en-US" sz="1600" b="1" kern="0" dirty="0">
              <a:solidFill>
                <a:srgbClr val="002060"/>
              </a:solidFill>
              <a:latin typeface="IBM Plex Sans" charset="0"/>
              <a:ea typeface="IBM Plex Sans" charset="0"/>
              <a:cs typeface="IBM Plex Sans" charset="0"/>
            </a:endParaRPr>
          </a:p>
        </p:txBody>
      </p:sp>
    </p:spTree>
    <p:extLst>
      <p:ext uri="{BB962C8B-B14F-4D97-AF65-F5344CB8AC3E}">
        <p14:creationId xmlns:p14="http://schemas.microsoft.com/office/powerpoint/2010/main" val="21113203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293889"/>
            <a:ext cx="10995321" cy="410369"/>
          </a:xfrm>
        </p:spPr>
        <p:txBody>
          <a:bodyPr/>
          <a:lstStyle/>
          <a:p>
            <a:pPr algn="ctr"/>
            <a:r>
              <a:rPr lang="en-US" sz="2400" b="1" dirty="0">
                <a:solidFill>
                  <a:schemeClr val="accent2">
                    <a:lumMod val="75000"/>
                  </a:schemeClr>
                </a:solidFill>
                <a:latin typeface="IBM Plex Sans" charset="0"/>
                <a:ea typeface="IBM Plex Sans" charset="0"/>
                <a:cs typeface="IBM Plex Sans" charset="0"/>
              </a:rPr>
              <a:t>Data </a:t>
            </a:r>
            <a:r>
              <a:rPr lang="en-US" sz="2400" b="1" dirty="0" smtClean="0">
                <a:solidFill>
                  <a:schemeClr val="accent2">
                    <a:lumMod val="75000"/>
                  </a:schemeClr>
                </a:solidFill>
                <a:latin typeface="IBM Plex Sans" charset="0"/>
                <a:ea typeface="IBM Plex Sans" charset="0"/>
                <a:cs typeface="IBM Plex Sans" charset="0"/>
              </a:rPr>
              <a:t>Modelling Baseline Model</a:t>
            </a:r>
            <a:endParaRPr lang="en-US" sz="2400" b="1" dirty="0">
              <a:latin typeface="IBM Plex Sans" charset="0"/>
              <a:ea typeface="IBM Plex Sans" charset="0"/>
              <a:cs typeface="IBM Plex Sans" charset="0"/>
            </a:endParaRPr>
          </a:p>
        </p:txBody>
      </p:sp>
      <p:sp>
        <p:nvSpPr>
          <p:cNvPr id="8" name="TextBox 7"/>
          <p:cNvSpPr txBox="1"/>
          <p:nvPr/>
        </p:nvSpPr>
        <p:spPr bwMode="auto">
          <a:xfrm>
            <a:off x="301907" y="1072896"/>
            <a:ext cx="4526125" cy="4524315"/>
          </a:xfrm>
          <a:prstGeom prst="rect">
            <a:avLst/>
          </a:prstGeom>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style>
          <a:lnRef idx="2">
            <a:schemeClr val="accent2"/>
          </a:lnRef>
          <a:fillRef idx="1">
            <a:schemeClr val="lt1"/>
          </a:fillRef>
          <a:effectRef idx="0">
            <a:schemeClr val="accent2"/>
          </a:effectRef>
          <a:fontRef idx="minor">
            <a:schemeClr val="dk1"/>
          </a:fontRef>
        </p:style>
        <p:txBody>
          <a:bodyPr vert="horz" wrap="square" lIns="72000" tIns="45720" rIns="72000" bIns="45720" numCol="1" rtlCol="0" anchor="t" anchorCtr="0" compatLnSpc="1">
            <a:prstTxWarp prst="textNoShape">
              <a:avLst/>
            </a:prstTxWarp>
            <a:spAutoFit/>
          </a:bodyPr>
          <a:lstStyle/>
          <a:p>
            <a:r>
              <a:rPr lang="en-US" sz="1600" b="1" kern="0" dirty="0" smtClean="0">
                <a:solidFill>
                  <a:srgbClr val="002060"/>
                </a:solidFill>
                <a:latin typeface="IBM Plex Sans" charset="0"/>
                <a:ea typeface="IBM Plex Sans" charset="0"/>
                <a:cs typeface="IBM Plex Sans" charset="0"/>
              </a:rPr>
              <a:t>BASELINE MODEL </a:t>
            </a:r>
          </a:p>
          <a:p>
            <a:pPr marL="285750" indent="-285750">
              <a:buFont typeface="Arial" charset="0"/>
              <a:buChar char="•"/>
            </a:pPr>
            <a:endParaRPr lang="en-US" sz="1600" b="1" kern="0" dirty="0" smtClean="0">
              <a:solidFill>
                <a:srgbClr val="002060"/>
              </a:solidFill>
              <a:latin typeface="IBM Plex Sans" charset="0"/>
              <a:ea typeface="IBM Plex Sans" charset="0"/>
              <a:cs typeface="IBM Plex Sans" charset="0"/>
            </a:endParaRPr>
          </a:p>
          <a:p>
            <a:pPr marL="285750" indent="-285750">
              <a:buFont typeface="Arial" charset="0"/>
              <a:buChar char="•"/>
            </a:pPr>
            <a:r>
              <a:rPr lang="en-US" sz="1600" kern="0" dirty="0" smtClean="0">
                <a:latin typeface="IBM Plex Sans" charset="0"/>
                <a:ea typeface="IBM Plex Sans" charset="0"/>
                <a:cs typeface="IBM Plex Sans" charset="0"/>
              </a:rPr>
              <a:t>This data set is extremely large making it difficult to iteratively improve models. Thus, we have decided to take a random yet representative sample of the data</a:t>
            </a:r>
          </a:p>
          <a:p>
            <a:pPr marL="285750" indent="-285750">
              <a:buFont typeface="Arial" charset="0"/>
              <a:buChar char="•"/>
            </a:pPr>
            <a:r>
              <a:rPr lang="en-US" sz="1600" kern="0" dirty="0" smtClean="0">
                <a:latin typeface="IBM Plex Sans" charset="0"/>
                <a:ea typeface="IBM Plex Sans" charset="0"/>
                <a:cs typeface="IBM Plex Sans" charset="0"/>
              </a:rPr>
              <a:t>The baseline model will be based on </a:t>
            </a:r>
            <a:r>
              <a:rPr lang="en-US" sz="1600" b="1" kern="0" dirty="0" smtClean="0">
                <a:solidFill>
                  <a:schemeClr val="accent2">
                    <a:lumMod val="75000"/>
                  </a:schemeClr>
                </a:solidFill>
                <a:latin typeface="IBM Plex Sans" charset="0"/>
                <a:ea typeface="IBM Plex Sans" charset="0"/>
                <a:cs typeface="IBM Plex Sans" charset="0"/>
              </a:rPr>
              <a:t>Gender, Distance,</a:t>
            </a:r>
            <a:r>
              <a:rPr lang="en-US" sz="1600" kern="0" dirty="0" smtClean="0">
                <a:solidFill>
                  <a:schemeClr val="tx1"/>
                </a:solidFill>
                <a:latin typeface="IBM Plex Sans" charset="0"/>
                <a:ea typeface="IBM Plex Sans" charset="0"/>
                <a:cs typeface="IBM Plex Sans" charset="0"/>
              </a:rPr>
              <a:t> and </a:t>
            </a:r>
            <a:r>
              <a:rPr lang="en-US" sz="1600" b="1" kern="0" dirty="0" smtClean="0">
                <a:solidFill>
                  <a:schemeClr val="accent2">
                    <a:lumMod val="75000"/>
                  </a:schemeClr>
                </a:solidFill>
                <a:latin typeface="IBM Plex Sans" charset="0"/>
                <a:ea typeface="IBM Plex Sans" charset="0"/>
                <a:cs typeface="IBM Plex Sans" charset="0"/>
              </a:rPr>
              <a:t>User Type</a:t>
            </a:r>
          </a:p>
          <a:p>
            <a:pPr marL="285750" indent="-285750">
              <a:buFont typeface="Arial" charset="0"/>
              <a:buChar char="•"/>
            </a:pPr>
            <a:endParaRPr lang="en-US" sz="1600" kern="0" dirty="0">
              <a:solidFill>
                <a:schemeClr val="accent2">
                  <a:lumMod val="75000"/>
                </a:schemeClr>
              </a:solidFill>
              <a:latin typeface="IBM Plex Sans" charset="0"/>
              <a:ea typeface="IBM Plex Sans" charset="0"/>
              <a:cs typeface="IBM Plex Sans" charset="0"/>
            </a:endParaRPr>
          </a:p>
          <a:p>
            <a:r>
              <a:rPr lang="en-US" sz="1600" b="1" kern="0" dirty="0" smtClean="0">
                <a:solidFill>
                  <a:srgbClr val="002060"/>
                </a:solidFill>
                <a:latin typeface="IBM Plex Sans" charset="0"/>
                <a:ea typeface="IBM Plex Sans" charset="0"/>
                <a:cs typeface="IBM Plex Sans" charset="0"/>
              </a:rPr>
              <a:t>EVALUATING THE </a:t>
            </a:r>
            <a:r>
              <a:rPr lang="en-US" sz="1600" b="1" kern="0" dirty="0">
                <a:solidFill>
                  <a:srgbClr val="002060"/>
                </a:solidFill>
                <a:latin typeface="IBM Plex Sans" charset="0"/>
                <a:ea typeface="IBM Plex Sans" charset="0"/>
                <a:cs typeface="IBM Plex Sans" charset="0"/>
              </a:rPr>
              <a:t>MODEL </a:t>
            </a:r>
          </a:p>
          <a:p>
            <a:pPr marL="285750" indent="-285750">
              <a:buFont typeface="Arial" charset="0"/>
              <a:buChar char="•"/>
            </a:pPr>
            <a:endParaRPr lang="en-US" sz="1600" kern="0" dirty="0" smtClean="0">
              <a:solidFill>
                <a:schemeClr val="tx1"/>
              </a:solidFill>
              <a:latin typeface="IBM Plex Sans" charset="0"/>
              <a:ea typeface="IBM Plex Sans" charset="0"/>
              <a:cs typeface="IBM Plex Sans" charset="0"/>
            </a:endParaRPr>
          </a:p>
          <a:p>
            <a:pPr marL="285750" indent="-285750">
              <a:buFont typeface="Arial" charset="0"/>
              <a:buChar char="•"/>
            </a:pPr>
            <a:r>
              <a:rPr lang="en-US" sz="1600" kern="0" dirty="0" smtClean="0">
                <a:solidFill>
                  <a:schemeClr val="tx1"/>
                </a:solidFill>
                <a:latin typeface="IBM Plex Sans" charset="0"/>
                <a:ea typeface="IBM Plex Sans" charset="0"/>
                <a:cs typeface="IBM Plex Sans" charset="0"/>
              </a:rPr>
              <a:t>The model seems to perform decently well, however, we can’t be so far off on our prediction for Citi Bike users</a:t>
            </a:r>
          </a:p>
          <a:p>
            <a:pPr marL="285750" indent="-285750">
              <a:buFont typeface="Arial" charset="0"/>
              <a:buChar char="•"/>
            </a:pPr>
            <a:r>
              <a:rPr lang="en-US" sz="1600" kern="0" dirty="0" smtClean="0">
                <a:solidFill>
                  <a:schemeClr val="tx1"/>
                </a:solidFill>
                <a:latin typeface="IBM Plex Sans" charset="0"/>
                <a:ea typeface="IBM Plex Sans" charset="0"/>
                <a:cs typeface="IBM Plex Sans" charset="0"/>
              </a:rPr>
              <a:t>R-Squared: </a:t>
            </a:r>
            <a:r>
              <a:rPr lang="en-US" sz="1600" b="1" kern="0" dirty="0" smtClean="0">
                <a:solidFill>
                  <a:schemeClr val="accent2">
                    <a:lumMod val="75000"/>
                  </a:schemeClr>
                </a:solidFill>
                <a:latin typeface="IBM Plex Sans" charset="0"/>
                <a:ea typeface="IBM Plex Sans" charset="0"/>
                <a:cs typeface="IBM Plex Sans" charset="0"/>
              </a:rPr>
              <a:t>0.665</a:t>
            </a:r>
          </a:p>
          <a:p>
            <a:pPr marL="285750" indent="-285750">
              <a:buFont typeface="Arial" charset="0"/>
              <a:buChar char="•"/>
            </a:pPr>
            <a:r>
              <a:rPr lang="en-US" sz="1600" kern="0" dirty="0" smtClean="0">
                <a:solidFill>
                  <a:schemeClr val="tx1"/>
                </a:solidFill>
                <a:latin typeface="IBM Plex Sans" charset="0"/>
                <a:ea typeface="IBM Plex Sans" charset="0"/>
                <a:cs typeface="IBM Plex Sans" charset="0"/>
              </a:rPr>
              <a:t>Next steps will be to include </a:t>
            </a:r>
            <a:r>
              <a:rPr lang="en-US" sz="1600" b="1" kern="0" dirty="0" smtClean="0">
                <a:solidFill>
                  <a:schemeClr val="accent2">
                    <a:lumMod val="75000"/>
                  </a:schemeClr>
                </a:solidFill>
                <a:latin typeface="IBM Plex Sans" charset="0"/>
                <a:ea typeface="IBM Plex Sans" charset="0"/>
                <a:cs typeface="IBM Plex Sans" charset="0"/>
              </a:rPr>
              <a:t>Date </a:t>
            </a:r>
            <a:r>
              <a:rPr lang="en-US" sz="1600" kern="0" dirty="0" smtClean="0">
                <a:solidFill>
                  <a:schemeClr val="tx1"/>
                </a:solidFill>
                <a:latin typeface="IBM Plex Sans" charset="0"/>
                <a:ea typeface="IBM Plex Sans" charset="0"/>
                <a:cs typeface="IBM Plex Sans" charset="0"/>
              </a:rPr>
              <a:t>and </a:t>
            </a:r>
            <a:r>
              <a:rPr lang="en-US" sz="1600" b="1" kern="0" dirty="0" smtClean="0">
                <a:solidFill>
                  <a:schemeClr val="accent2">
                    <a:lumMod val="75000"/>
                  </a:schemeClr>
                </a:solidFill>
                <a:latin typeface="IBM Plex Sans" charset="0"/>
                <a:ea typeface="IBM Plex Sans" charset="0"/>
                <a:cs typeface="IBM Plex Sans" charset="0"/>
              </a:rPr>
              <a:t>Time </a:t>
            </a:r>
            <a:r>
              <a:rPr lang="en-US" sz="1600" kern="0" dirty="0" smtClean="0">
                <a:solidFill>
                  <a:schemeClr val="tx1"/>
                </a:solidFill>
                <a:latin typeface="IBM Plex Sans" charset="0"/>
                <a:ea typeface="IBM Plex Sans" charset="0"/>
                <a:cs typeface="IBM Plex Sans" charset="0"/>
              </a:rPr>
              <a:t>information</a:t>
            </a:r>
            <a:endParaRPr lang="en-US" sz="1600" kern="0" dirty="0">
              <a:solidFill>
                <a:schemeClr val="tx1"/>
              </a:solidFill>
              <a:latin typeface="IBM Plex Sans" charset="0"/>
              <a:ea typeface="IBM Plex Sans" charset="0"/>
              <a:cs typeface="IBM Plex Sans" charset="0"/>
            </a:endParaRPr>
          </a:p>
          <a:p>
            <a:endParaRPr lang="en-US" sz="1600" b="1" kern="0" dirty="0">
              <a:solidFill>
                <a:srgbClr val="002060"/>
              </a:solidFill>
              <a:latin typeface="IBM Plex Sans" charset="0"/>
              <a:ea typeface="IBM Plex Sans" charset="0"/>
              <a:cs typeface="IBM Plex Sans" charset="0"/>
            </a:endParaRPr>
          </a:p>
        </p:txBody>
      </p:sp>
      <p:graphicFrame>
        <p:nvGraphicFramePr>
          <p:cNvPr id="13" name="Table 12"/>
          <p:cNvGraphicFramePr>
            <a:graphicFrameLocks noGrp="1"/>
          </p:cNvGraphicFramePr>
          <p:nvPr>
            <p:extLst>
              <p:ext uri="{D42A27DB-BD31-4B8C-83A1-F6EECF244321}">
                <p14:modId xmlns:p14="http://schemas.microsoft.com/office/powerpoint/2010/main" val="782686557"/>
              </p:ext>
            </p:extLst>
          </p:nvPr>
        </p:nvGraphicFramePr>
        <p:xfrm>
          <a:off x="5498592" y="1072897"/>
          <a:ext cx="6449568" cy="2879090"/>
        </p:xfrm>
        <a:graphic>
          <a:graphicData uri="http://schemas.openxmlformats.org/drawingml/2006/table">
            <a:tbl>
              <a:tblPr/>
              <a:tblGrid>
                <a:gridCol w="1612392"/>
                <a:gridCol w="1612392"/>
                <a:gridCol w="1612392"/>
                <a:gridCol w="1612392"/>
              </a:tblGrid>
              <a:tr h="296828">
                <a:tc>
                  <a:txBody>
                    <a:bodyPr/>
                    <a:lstStyle/>
                    <a:p>
                      <a:r>
                        <a:rPr lang="en-US" b="1" dirty="0"/>
                        <a:t>Dep. Variable: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t>Minutes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R-squared: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nb-NO"/>
                        <a:t>0.665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96828">
                <a:tc>
                  <a:txBody>
                    <a:bodyPr/>
                    <a:lstStyle/>
                    <a:p>
                      <a:r>
                        <a:rPr lang="en-US" b="1" dirty="0"/>
                        <a:t>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t>OLS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Adj. R-squared: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nb-NO"/>
                        <a:t>0.665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96828">
                <a:tc>
                  <a:txBody>
                    <a:bodyPr/>
                    <a:lstStyle/>
                    <a:p>
                      <a:r>
                        <a:rPr lang="en-US" b="1" dirty="0"/>
                        <a:t>Method: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t>Least Squares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F-statistic: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is-IS"/>
                        <a:t>6.043e+05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96828">
                <a:tc>
                  <a:txBody>
                    <a:bodyPr/>
                    <a:lstStyle/>
                    <a:p>
                      <a:r>
                        <a:rPr lang="en-US" b="1" dirty="0"/>
                        <a:t>Date: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is-IS"/>
                        <a:t>Mon, 30 Apr 2018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err="1"/>
                        <a:t>Prob</a:t>
                      </a:r>
                      <a:r>
                        <a:rPr lang="en-US" b="1" dirty="0"/>
                        <a:t> (F-statistic):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nb-NO"/>
                        <a:t>0.00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96828">
                <a:tc>
                  <a:txBody>
                    <a:bodyPr/>
                    <a:lstStyle/>
                    <a:p>
                      <a:r>
                        <a:rPr lang="en-US" b="1" dirty="0"/>
                        <a:t>Time: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is-IS"/>
                        <a:t>20:31:24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Log-Likelihood: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mr-IN"/>
                        <a:t>-3.7093e+06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54427">
                <a:tc>
                  <a:txBody>
                    <a:bodyPr/>
                    <a:lstStyle/>
                    <a:p>
                      <a:r>
                        <a:rPr lang="en-US" b="1" dirty="0"/>
                        <a:t>No. Observations: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cs-CZ" dirty="0"/>
                        <a:t>1218649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fi-FI" b="1" dirty="0"/>
                        <a:t>AIC: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mr-IN"/>
                        <a:t>7.419e+06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96828">
                <a:tc>
                  <a:txBody>
                    <a:bodyPr/>
                    <a:lstStyle/>
                    <a:p>
                      <a:r>
                        <a:rPr lang="en-US" b="1" dirty="0" err="1"/>
                        <a:t>Df</a:t>
                      </a:r>
                      <a:r>
                        <a:rPr lang="en-US" b="1" dirty="0"/>
                        <a:t> Residuals: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cs-CZ"/>
                        <a:t>1218644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fi-FI" b="1" dirty="0"/>
                        <a:t>BIC: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mr-IN"/>
                        <a:t>7.419e+06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8546">
                <a:tc>
                  <a:txBody>
                    <a:bodyPr/>
                    <a:lstStyle/>
                    <a:p>
                      <a:r>
                        <a:rPr lang="en-US" b="1" dirty="0" err="1"/>
                        <a:t>Df</a:t>
                      </a:r>
                      <a:r>
                        <a:rPr lang="en-US" b="1" dirty="0"/>
                        <a:t> 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96828">
                <a:tc>
                  <a:txBody>
                    <a:bodyPr/>
                    <a:lstStyle/>
                    <a:p>
                      <a:r>
                        <a:rPr lang="en-US" b="1" dirty="0"/>
                        <a:t>Covariance 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err="1"/>
                        <a:t>nonrobust</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175346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293889"/>
            <a:ext cx="10995321" cy="410369"/>
          </a:xfrm>
        </p:spPr>
        <p:txBody>
          <a:bodyPr/>
          <a:lstStyle/>
          <a:p>
            <a:pPr algn="ctr"/>
            <a:r>
              <a:rPr lang="en-US" sz="2400" b="1" dirty="0">
                <a:solidFill>
                  <a:schemeClr val="accent2">
                    <a:lumMod val="75000"/>
                  </a:schemeClr>
                </a:solidFill>
                <a:latin typeface="IBM Plex Sans" charset="0"/>
                <a:ea typeface="IBM Plex Sans" charset="0"/>
                <a:cs typeface="IBM Plex Sans" charset="0"/>
              </a:rPr>
              <a:t>Data </a:t>
            </a:r>
            <a:r>
              <a:rPr lang="en-US" sz="2400" b="1" dirty="0" smtClean="0">
                <a:solidFill>
                  <a:schemeClr val="accent2">
                    <a:lumMod val="75000"/>
                  </a:schemeClr>
                </a:solidFill>
                <a:latin typeface="IBM Plex Sans" charset="0"/>
                <a:ea typeface="IBM Plex Sans" charset="0"/>
                <a:cs typeface="IBM Plex Sans" charset="0"/>
              </a:rPr>
              <a:t>Modelling with Date</a:t>
            </a:r>
            <a:endParaRPr lang="en-US" sz="2400" b="1" dirty="0">
              <a:latin typeface="IBM Plex Sans" charset="0"/>
              <a:ea typeface="IBM Plex Sans" charset="0"/>
              <a:cs typeface="IBM Plex Sans" charset="0"/>
            </a:endParaRPr>
          </a:p>
        </p:txBody>
      </p:sp>
      <p:sp>
        <p:nvSpPr>
          <p:cNvPr id="8" name="TextBox 7"/>
          <p:cNvSpPr txBox="1"/>
          <p:nvPr/>
        </p:nvSpPr>
        <p:spPr bwMode="auto">
          <a:xfrm>
            <a:off x="214274" y="1107597"/>
            <a:ext cx="5892985" cy="5262979"/>
          </a:xfrm>
          <a:prstGeom prst="rect">
            <a:avLst/>
          </a:prstGeom>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style>
          <a:lnRef idx="2">
            <a:schemeClr val="accent2"/>
          </a:lnRef>
          <a:fillRef idx="1">
            <a:schemeClr val="lt1"/>
          </a:fillRef>
          <a:effectRef idx="0">
            <a:schemeClr val="accent2"/>
          </a:effectRef>
          <a:fontRef idx="minor">
            <a:schemeClr val="dk1"/>
          </a:fontRef>
        </p:style>
        <p:txBody>
          <a:bodyPr vert="horz" wrap="square" lIns="72000" tIns="45720" rIns="72000" bIns="45720" numCol="1" rtlCol="0" anchor="t" anchorCtr="0" compatLnSpc="1">
            <a:prstTxWarp prst="textNoShape">
              <a:avLst/>
            </a:prstTxWarp>
            <a:spAutoFit/>
          </a:bodyPr>
          <a:lstStyle/>
          <a:p>
            <a:r>
              <a:rPr lang="en-US" sz="1600" b="1" kern="0" dirty="0" smtClean="0">
                <a:solidFill>
                  <a:srgbClr val="002060"/>
                </a:solidFill>
                <a:latin typeface="IBM Plex Sans" charset="0"/>
                <a:ea typeface="IBM Plex Sans" charset="0"/>
                <a:cs typeface="IBM Plex Sans" charset="0"/>
              </a:rPr>
              <a:t>DATE BREAKDWON</a:t>
            </a:r>
          </a:p>
          <a:p>
            <a:pPr marL="285750" indent="-285750">
              <a:buFont typeface="Arial" charset="0"/>
              <a:buChar char="•"/>
            </a:pPr>
            <a:endParaRPr lang="en-US" sz="1600" b="1" kern="0" dirty="0" smtClean="0">
              <a:solidFill>
                <a:srgbClr val="002060"/>
              </a:solidFill>
              <a:latin typeface="IBM Plex Sans" charset="0"/>
              <a:ea typeface="IBM Plex Sans" charset="0"/>
              <a:cs typeface="IBM Plex Sans" charset="0"/>
            </a:endParaRPr>
          </a:p>
          <a:p>
            <a:r>
              <a:rPr lang="en-US" sz="1600" kern="0" dirty="0" smtClean="0">
                <a:latin typeface="IBM Plex Sans" charset="0"/>
                <a:ea typeface="IBM Plex Sans" charset="0"/>
                <a:cs typeface="IBM Plex Sans" charset="0"/>
              </a:rPr>
              <a:t> We decided to add time based on the following format:</a:t>
            </a:r>
          </a:p>
          <a:p>
            <a:pPr marL="342900" indent="-342900">
              <a:buFont typeface="+mj-lt"/>
              <a:buAutoNum type="arabicPeriod"/>
            </a:pPr>
            <a:endParaRPr lang="en-US" sz="1600" kern="0" dirty="0" smtClean="0">
              <a:latin typeface="IBM Plex Sans" charset="0"/>
              <a:ea typeface="IBM Plex Sans" charset="0"/>
              <a:cs typeface="IBM Plex Sans" charset="0"/>
            </a:endParaRPr>
          </a:p>
          <a:p>
            <a:pPr marL="800100" lvl="1" indent="-342900">
              <a:buFont typeface="+mj-lt"/>
              <a:buAutoNum type="arabicPeriod"/>
            </a:pPr>
            <a:r>
              <a:rPr lang="en-US" sz="1600" kern="0" dirty="0" smtClean="0">
                <a:latin typeface="IBM Plex Sans" charset="0"/>
                <a:ea typeface="IBM Plex Sans" charset="0"/>
                <a:cs typeface="IBM Plex Sans" charset="0"/>
              </a:rPr>
              <a:t>Is the ride on a </a:t>
            </a:r>
            <a:r>
              <a:rPr lang="en-US" sz="1600" b="1" kern="0" dirty="0" smtClean="0">
                <a:solidFill>
                  <a:schemeClr val="accent2">
                    <a:lumMod val="75000"/>
                  </a:schemeClr>
                </a:solidFill>
                <a:latin typeface="IBM Plex Sans" charset="0"/>
                <a:ea typeface="IBM Plex Sans" charset="0"/>
                <a:cs typeface="IBM Plex Sans" charset="0"/>
              </a:rPr>
              <a:t>Weekend </a:t>
            </a:r>
            <a:r>
              <a:rPr lang="en-US" sz="1600" kern="0" dirty="0" smtClean="0">
                <a:latin typeface="IBM Plex Sans" charset="0"/>
                <a:ea typeface="IBM Plex Sans" charset="0"/>
                <a:cs typeface="IBM Plex Sans" charset="0"/>
              </a:rPr>
              <a:t>or </a:t>
            </a:r>
            <a:r>
              <a:rPr lang="en-US" sz="1600" b="1" kern="0" dirty="0" smtClean="0">
                <a:solidFill>
                  <a:schemeClr val="accent2">
                    <a:lumMod val="75000"/>
                  </a:schemeClr>
                </a:solidFill>
                <a:latin typeface="IBM Plex Sans" charset="0"/>
                <a:ea typeface="IBM Plex Sans" charset="0"/>
                <a:cs typeface="IBM Plex Sans" charset="0"/>
              </a:rPr>
              <a:t>Weekday</a:t>
            </a:r>
            <a:r>
              <a:rPr lang="en-US" sz="1600" kern="0" dirty="0" smtClean="0">
                <a:latin typeface="IBM Plex Sans" charset="0"/>
                <a:ea typeface="IBM Plex Sans" charset="0"/>
                <a:cs typeface="IBM Plex Sans" charset="0"/>
              </a:rPr>
              <a:t>?</a:t>
            </a:r>
          </a:p>
          <a:p>
            <a:pPr marL="1257300" lvl="2" indent="-342900">
              <a:buFont typeface="Arial" charset="0"/>
              <a:buChar char="•"/>
            </a:pPr>
            <a:r>
              <a:rPr lang="en-US" sz="1600" kern="0" dirty="0" smtClean="0">
                <a:latin typeface="IBM Plex Sans" charset="0"/>
                <a:ea typeface="IBM Plex Sans" charset="0"/>
                <a:cs typeface="IBM Plex Sans" charset="0"/>
              </a:rPr>
              <a:t>Weekday commutes are most likely for work</a:t>
            </a:r>
          </a:p>
          <a:p>
            <a:pPr marL="1257300" lvl="2" indent="-342900">
              <a:buFont typeface="Arial" charset="0"/>
              <a:buChar char="•"/>
            </a:pPr>
            <a:r>
              <a:rPr lang="en-US" sz="1600" kern="0" dirty="0" smtClean="0">
                <a:latin typeface="IBM Plex Sans" charset="0"/>
                <a:ea typeface="IBM Plex Sans" charset="0"/>
                <a:cs typeface="IBM Plex Sans" charset="0"/>
              </a:rPr>
              <a:t>Weekend commutes for leisure</a:t>
            </a:r>
          </a:p>
          <a:p>
            <a:pPr marL="800100" lvl="1" indent="-342900">
              <a:buFont typeface="+mj-lt"/>
              <a:buAutoNum type="arabicPeriod"/>
            </a:pPr>
            <a:r>
              <a:rPr lang="en-US" sz="1600" kern="0" dirty="0" smtClean="0">
                <a:latin typeface="IBM Plex Sans" charset="0"/>
                <a:ea typeface="IBM Plex Sans" charset="0"/>
                <a:cs typeface="IBM Plex Sans" charset="0"/>
              </a:rPr>
              <a:t>Is the ride in the </a:t>
            </a:r>
            <a:r>
              <a:rPr lang="en-US" sz="1600" b="1" kern="0" dirty="0" smtClean="0">
                <a:solidFill>
                  <a:schemeClr val="accent2">
                    <a:lumMod val="75000"/>
                  </a:schemeClr>
                </a:solidFill>
                <a:latin typeface="IBM Plex Sans" charset="0"/>
                <a:ea typeface="IBM Plex Sans" charset="0"/>
                <a:cs typeface="IBM Plex Sans" charset="0"/>
              </a:rPr>
              <a:t>Morning, Afternoon, Evening, </a:t>
            </a:r>
            <a:r>
              <a:rPr lang="en-US" sz="1600" kern="0" dirty="0" smtClean="0">
                <a:latin typeface="IBM Plex Sans" charset="0"/>
                <a:ea typeface="IBM Plex Sans" charset="0"/>
                <a:cs typeface="IBM Plex Sans" charset="0"/>
              </a:rPr>
              <a:t>or </a:t>
            </a:r>
            <a:r>
              <a:rPr lang="en-US" sz="1600" b="1" kern="0" dirty="0" smtClean="0">
                <a:solidFill>
                  <a:schemeClr val="accent2">
                    <a:lumMod val="75000"/>
                  </a:schemeClr>
                </a:solidFill>
                <a:latin typeface="IBM Plex Sans" charset="0"/>
                <a:ea typeface="IBM Plex Sans" charset="0"/>
                <a:cs typeface="IBM Plex Sans" charset="0"/>
              </a:rPr>
              <a:t>Night</a:t>
            </a:r>
            <a:r>
              <a:rPr lang="en-US" sz="1600" kern="0" dirty="0" smtClean="0">
                <a:latin typeface="IBM Plex Sans" charset="0"/>
                <a:ea typeface="IBM Plex Sans" charset="0"/>
                <a:cs typeface="IBM Plex Sans" charset="0"/>
              </a:rPr>
              <a:t> based on average trip duration based on hour of the day</a:t>
            </a:r>
          </a:p>
          <a:p>
            <a:pPr marL="1257300" lvl="2" indent="-342900">
              <a:buFont typeface="Arial" charset="0"/>
              <a:buChar char="•"/>
            </a:pPr>
            <a:r>
              <a:rPr lang="en-US" sz="1600" kern="0" dirty="0">
                <a:latin typeface="IBM Plex Sans" charset="0"/>
                <a:ea typeface="IBM Plex Sans" charset="0"/>
                <a:cs typeface="IBM Plex Sans" charset="0"/>
              </a:rPr>
              <a:t>Morning = </a:t>
            </a:r>
            <a:r>
              <a:rPr lang="en-US" sz="1600" b="1" kern="0" dirty="0">
                <a:solidFill>
                  <a:schemeClr val="accent2">
                    <a:lumMod val="75000"/>
                  </a:schemeClr>
                </a:solidFill>
                <a:latin typeface="IBM Plex Sans" charset="0"/>
                <a:ea typeface="IBM Plex Sans" charset="0"/>
                <a:cs typeface="IBM Plex Sans" charset="0"/>
              </a:rPr>
              <a:t>5am</a:t>
            </a:r>
            <a:r>
              <a:rPr lang="mr-IN" sz="1600" b="1" kern="0" dirty="0">
                <a:solidFill>
                  <a:schemeClr val="accent2">
                    <a:lumMod val="75000"/>
                  </a:schemeClr>
                </a:solidFill>
                <a:latin typeface="IBM Plex Sans" charset="0"/>
                <a:ea typeface="IBM Plex Sans" charset="0"/>
                <a:cs typeface="IBM Plex Sans" charset="0"/>
              </a:rPr>
              <a:t>–</a:t>
            </a:r>
            <a:r>
              <a:rPr lang="en-US" sz="1600" b="1" kern="0" dirty="0">
                <a:solidFill>
                  <a:schemeClr val="accent2">
                    <a:lumMod val="75000"/>
                  </a:schemeClr>
                </a:solidFill>
                <a:latin typeface="IBM Plex Sans" charset="0"/>
                <a:ea typeface="IBM Plex Sans" charset="0"/>
                <a:cs typeface="IBM Plex Sans" charset="0"/>
              </a:rPr>
              <a:t> 9am</a:t>
            </a:r>
          </a:p>
          <a:p>
            <a:pPr marL="1257300" lvl="2" indent="-342900">
              <a:buFont typeface="Arial" charset="0"/>
              <a:buChar char="•"/>
            </a:pPr>
            <a:r>
              <a:rPr lang="en-US" sz="1600" kern="0" dirty="0">
                <a:latin typeface="IBM Plex Sans" charset="0"/>
                <a:ea typeface="IBM Plex Sans" charset="0"/>
                <a:cs typeface="IBM Plex Sans" charset="0"/>
              </a:rPr>
              <a:t>Afternoon = </a:t>
            </a:r>
            <a:r>
              <a:rPr lang="en-US" sz="1600" b="1" kern="0" dirty="0">
                <a:solidFill>
                  <a:schemeClr val="accent2">
                    <a:lumMod val="75000"/>
                  </a:schemeClr>
                </a:solidFill>
                <a:latin typeface="IBM Plex Sans" charset="0"/>
                <a:ea typeface="IBM Plex Sans" charset="0"/>
                <a:cs typeface="IBM Plex Sans" charset="0"/>
              </a:rPr>
              <a:t>9am - 2pm</a:t>
            </a:r>
          </a:p>
          <a:p>
            <a:pPr marL="1257300" lvl="2" indent="-342900">
              <a:buFont typeface="Arial" charset="0"/>
              <a:buChar char="•"/>
            </a:pPr>
            <a:r>
              <a:rPr lang="en-US" sz="1600" kern="0" dirty="0">
                <a:latin typeface="IBM Plex Sans" charset="0"/>
                <a:ea typeface="IBM Plex Sans" charset="0"/>
                <a:cs typeface="IBM Plex Sans" charset="0"/>
              </a:rPr>
              <a:t>Evening = </a:t>
            </a:r>
            <a:r>
              <a:rPr lang="en-US" sz="1600" b="1" kern="0" dirty="0">
                <a:solidFill>
                  <a:schemeClr val="accent2">
                    <a:lumMod val="75000"/>
                  </a:schemeClr>
                </a:solidFill>
                <a:latin typeface="IBM Plex Sans" charset="0"/>
                <a:ea typeface="IBM Plex Sans" charset="0"/>
                <a:cs typeface="IBM Plex Sans" charset="0"/>
              </a:rPr>
              <a:t>2pm </a:t>
            </a:r>
            <a:r>
              <a:rPr lang="mr-IN" sz="1600" b="1" kern="0" dirty="0">
                <a:solidFill>
                  <a:schemeClr val="accent2">
                    <a:lumMod val="75000"/>
                  </a:schemeClr>
                </a:solidFill>
                <a:latin typeface="IBM Plex Sans" charset="0"/>
                <a:ea typeface="IBM Plex Sans" charset="0"/>
                <a:cs typeface="IBM Plex Sans" charset="0"/>
              </a:rPr>
              <a:t>–</a:t>
            </a:r>
            <a:r>
              <a:rPr lang="en-US" sz="1600" b="1" kern="0" dirty="0">
                <a:solidFill>
                  <a:schemeClr val="accent2">
                    <a:lumMod val="75000"/>
                  </a:schemeClr>
                </a:solidFill>
                <a:latin typeface="IBM Plex Sans" charset="0"/>
                <a:ea typeface="IBM Plex Sans" charset="0"/>
                <a:cs typeface="IBM Plex Sans" charset="0"/>
              </a:rPr>
              <a:t> 8pm</a:t>
            </a:r>
          </a:p>
          <a:p>
            <a:pPr marL="1257300" lvl="2" indent="-342900">
              <a:buFont typeface="Arial" charset="0"/>
              <a:buChar char="•"/>
            </a:pPr>
            <a:r>
              <a:rPr lang="en-US" sz="1600" kern="0" dirty="0">
                <a:latin typeface="IBM Plex Sans" charset="0"/>
                <a:ea typeface="IBM Plex Sans" charset="0"/>
                <a:cs typeface="IBM Plex Sans" charset="0"/>
              </a:rPr>
              <a:t>Night = </a:t>
            </a:r>
            <a:r>
              <a:rPr lang="en-US" sz="1600" b="1" kern="0" dirty="0">
                <a:solidFill>
                  <a:schemeClr val="accent2">
                    <a:lumMod val="75000"/>
                  </a:schemeClr>
                </a:solidFill>
                <a:latin typeface="IBM Plex Sans" charset="0"/>
                <a:ea typeface="IBM Plex Sans" charset="0"/>
                <a:cs typeface="IBM Plex Sans" charset="0"/>
              </a:rPr>
              <a:t>8pm </a:t>
            </a:r>
            <a:r>
              <a:rPr lang="mr-IN" sz="1600" b="1" kern="0" dirty="0">
                <a:solidFill>
                  <a:schemeClr val="accent2">
                    <a:lumMod val="75000"/>
                  </a:schemeClr>
                </a:solidFill>
                <a:latin typeface="IBM Plex Sans" charset="0"/>
                <a:ea typeface="IBM Plex Sans" charset="0"/>
                <a:cs typeface="IBM Plex Sans" charset="0"/>
              </a:rPr>
              <a:t>–</a:t>
            </a:r>
            <a:r>
              <a:rPr lang="en-US" sz="1600" b="1" kern="0" dirty="0">
                <a:solidFill>
                  <a:schemeClr val="accent2">
                    <a:lumMod val="75000"/>
                  </a:schemeClr>
                </a:solidFill>
                <a:latin typeface="IBM Plex Sans" charset="0"/>
                <a:ea typeface="IBM Plex Sans" charset="0"/>
                <a:cs typeface="IBM Plex Sans" charset="0"/>
              </a:rPr>
              <a:t> </a:t>
            </a:r>
            <a:r>
              <a:rPr lang="en-US" sz="1600" b="1" kern="0" dirty="0" smtClean="0">
                <a:solidFill>
                  <a:schemeClr val="accent2">
                    <a:lumMod val="75000"/>
                  </a:schemeClr>
                </a:solidFill>
                <a:latin typeface="IBM Plex Sans" charset="0"/>
                <a:ea typeface="IBM Plex Sans" charset="0"/>
                <a:cs typeface="IBM Plex Sans" charset="0"/>
              </a:rPr>
              <a:t>5am</a:t>
            </a:r>
          </a:p>
          <a:p>
            <a:pPr marL="800100" lvl="1" indent="-342900">
              <a:buFont typeface="+mj-lt"/>
              <a:buAutoNum type="arabicPeriod"/>
            </a:pPr>
            <a:r>
              <a:rPr lang="en-US" sz="1600" kern="0" dirty="0" smtClean="0">
                <a:latin typeface="IBM Plex Sans" charset="0"/>
                <a:ea typeface="IBM Plex Sans" charset="0"/>
                <a:cs typeface="IBM Plex Sans" charset="0"/>
              </a:rPr>
              <a:t>Is the ride in the </a:t>
            </a:r>
            <a:r>
              <a:rPr lang="en-US" sz="1600" b="1" kern="0" dirty="0" smtClean="0">
                <a:solidFill>
                  <a:schemeClr val="accent2">
                    <a:lumMod val="75000"/>
                  </a:schemeClr>
                </a:solidFill>
                <a:latin typeface="IBM Plex Sans" charset="0"/>
                <a:ea typeface="IBM Plex Sans" charset="0"/>
                <a:cs typeface="IBM Plex Sans" charset="0"/>
              </a:rPr>
              <a:t>Winter, Summer, Fall,</a:t>
            </a:r>
            <a:r>
              <a:rPr lang="en-US" sz="1600" kern="0" dirty="0" smtClean="0">
                <a:latin typeface="IBM Plex Sans" charset="0"/>
                <a:ea typeface="IBM Plex Sans" charset="0"/>
                <a:cs typeface="IBM Plex Sans" charset="0"/>
              </a:rPr>
              <a:t> or </a:t>
            </a:r>
            <a:r>
              <a:rPr lang="en-US" sz="1600" b="1" kern="0" dirty="0" smtClean="0">
                <a:solidFill>
                  <a:schemeClr val="accent2">
                    <a:lumMod val="75000"/>
                  </a:schemeClr>
                </a:solidFill>
                <a:latin typeface="IBM Plex Sans" charset="0"/>
                <a:ea typeface="IBM Plex Sans" charset="0"/>
                <a:cs typeface="IBM Plex Sans" charset="0"/>
              </a:rPr>
              <a:t>Spring</a:t>
            </a:r>
          </a:p>
          <a:p>
            <a:pPr marL="800100" lvl="1" indent="-342900">
              <a:buFont typeface="+mj-lt"/>
              <a:buAutoNum type="arabicPeriod"/>
            </a:pPr>
            <a:endParaRPr lang="en-US" sz="1600" b="1" kern="0" dirty="0">
              <a:solidFill>
                <a:schemeClr val="accent2">
                  <a:lumMod val="75000"/>
                </a:schemeClr>
              </a:solidFill>
              <a:latin typeface="IBM Plex Sans" charset="0"/>
              <a:ea typeface="IBM Plex Sans" charset="0"/>
              <a:cs typeface="IBM Plex Sans" charset="0"/>
            </a:endParaRPr>
          </a:p>
          <a:p>
            <a:pPr marL="11113" lvl="1"/>
            <a:r>
              <a:rPr lang="en-US" sz="1600" b="1" kern="0" dirty="0" smtClean="0">
                <a:solidFill>
                  <a:srgbClr val="002060"/>
                </a:solidFill>
                <a:latin typeface="IBM Plex Sans" charset="0"/>
                <a:ea typeface="IBM Plex Sans" charset="0"/>
                <a:cs typeface="IBM Plex Sans" charset="0"/>
              </a:rPr>
              <a:t>EVALUATING THE MODEL</a:t>
            </a:r>
          </a:p>
          <a:p>
            <a:pPr marL="11113" lvl="1"/>
            <a:endParaRPr lang="en-US" sz="1600" b="1" kern="0" dirty="0">
              <a:solidFill>
                <a:srgbClr val="002060"/>
              </a:solidFill>
              <a:latin typeface="IBM Plex Sans" charset="0"/>
              <a:ea typeface="IBM Plex Sans" charset="0"/>
              <a:cs typeface="IBM Plex Sans" charset="0"/>
            </a:endParaRPr>
          </a:p>
          <a:p>
            <a:pPr marL="296863" lvl="1" indent="-285750">
              <a:buFont typeface="Arial" charset="0"/>
              <a:buChar char="•"/>
            </a:pPr>
            <a:r>
              <a:rPr lang="en-US" sz="1600" kern="0" dirty="0" smtClean="0">
                <a:solidFill>
                  <a:schemeClr val="tx1"/>
                </a:solidFill>
                <a:latin typeface="IBM Plex Sans" charset="0"/>
                <a:ea typeface="IBM Plex Sans" charset="0"/>
                <a:cs typeface="IBM Plex Sans" charset="0"/>
              </a:rPr>
              <a:t>The model performs marginally better, with an R-Squared of </a:t>
            </a:r>
            <a:r>
              <a:rPr lang="en-US" sz="1600" b="1" kern="0" dirty="0" smtClean="0">
                <a:solidFill>
                  <a:schemeClr val="accent2">
                    <a:lumMod val="75000"/>
                  </a:schemeClr>
                </a:solidFill>
                <a:latin typeface="IBM Plex Sans" charset="0"/>
                <a:ea typeface="IBM Plex Sans" charset="0"/>
                <a:cs typeface="IBM Plex Sans" charset="0"/>
              </a:rPr>
              <a:t>0.670.</a:t>
            </a:r>
            <a:r>
              <a:rPr lang="en-US" sz="1600" kern="0" dirty="0" smtClean="0">
                <a:solidFill>
                  <a:schemeClr val="tx1"/>
                </a:solidFill>
                <a:latin typeface="IBM Plex Sans" charset="0"/>
                <a:ea typeface="IBM Plex Sans" charset="0"/>
                <a:cs typeface="IBM Plex Sans" charset="0"/>
              </a:rPr>
              <a:t> Next steps will be to do some feature engineering</a:t>
            </a:r>
            <a:endParaRPr lang="en-US" sz="1600" kern="0" dirty="0">
              <a:solidFill>
                <a:schemeClr val="tx1"/>
              </a:solidFill>
              <a:latin typeface="IBM Plex Sans" charset="0"/>
              <a:ea typeface="IBM Plex Sans" charset="0"/>
              <a:cs typeface="IBM Plex Sans" charset="0"/>
            </a:endParaRPr>
          </a:p>
          <a:p>
            <a:pPr lvl="2"/>
            <a:endParaRPr lang="en-US" sz="1600" kern="0" dirty="0" smtClean="0">
              <a:latin typeface="IBM Plex Sans" charset="0"/>
              <a:ea typeface="IBM Plex Sans" charset="0"/>
              <a:cs typeface="IBM Plex Sans" charset="0"/>
            </a:endParaRPr>
          </a:p>
        </p:txBody>
      </p:sp>
      <p:graphicFrame>
        <p:nvGraphicFramePr>
          <p:cNvPr id="4" name="Table 3"/>
          <p:cNvGraphicFramePr>
            <a:graphicFrameLocks noGrp="1"/>
          </p:cNvGraphicFramePr>
          <p:nvPr>
            <p:extLst>
              <p:ext uri="{D42A27DB-BD31-4B8C-83A1-F6EECF244321}">
                <p14:modId xmlns:p14="http://schemas.microsoft.com/office/powerpoint/2010/main" val="1579984447"/>
              </p:ext>
            </p:extLst>
          </p:nvPr>
        </p:nvGraphicFramePr>
        <p:xfrm>
          <a:off x="6314302" y="1107597"/>
          <a:ext cx="5877696" cy="3471086"/>
        </p:xfrm>
        <a:graphic>
          <a:graphicData uri="http://schemas.openxmlformats.org/drawingml/2006/table">
            <a:tbl>
              <a:tblPr/>
              <a:tblGrid>
                <a:gridCol w="1469424"/>
                <a:gridCol w="1469424"/>
                <a:gridCol w="1469424"/>
                <a:gridCol w="1469424"/>
              </a:tblGrid>
              <a:tr h="275896">
                <a:tc>
                  <a:txBody>
                    <a:bodyPr/>
                    <a:lstStyle/>
                    <a:p>
                      <a:r>
                        <a:rPr lang="en-US" b="1" dirty="0"/>
                        <a:t>Dep. Variable: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t>Minutes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R-squared: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nb-NO"/>
                        <a:t>0.670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87438">
                <a:tc>
                  <a:txBody>
                    <a:bodyPr/>
                    <a:lstStyle/>
                    <a:p>
                      <a:r>
                        <a:rPr lang="en-US" b="1" dirty="0"/>
                        <a:t>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t>OLS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Adj. R-squared: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nb-NO"/>
                        <a:t>0.670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5896">
                <a:tc>
                  <a:txBody>
                    <a:bodyPr/>
                    <a:lstStyle/>
                    <a:p>
                      <a:r>
                        <a:rPr lang="en-US" b="1" dirty="0"/>
                        <a:t>Method: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t>Least Squares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F-statistic: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is-IS"/>
                        <a:t>2.246e+05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66864">
                <a:tc>
                  <a:txBody>
                    <a:bodyPr/>
                    <a:lstStyle/>
                    <a:p>
                      <a:r>
                        <a:rPr lang="en-US" b="1" dirty="0"/>
                        <a:t>Date: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is-IS" dirty="0"/>
                        <a:t>Mon, 30 Apr 2018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err="1"/>
                        <a:t>Prob</a:t>
                      </a:r>
                      <a:r>
                        <a:rPr lang="en-US" b="1" dirty="0"/>
                        <a:t> (F-statistic):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nb-NO"/>
                        <a:t>0.00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87438">
                <a:tc>
                  <a:txBody>
                    <a:bodyPr/>
                    <a:lstStyle/>
                    <a:p>
                      <a:r>
                        <a:rPr lang="en-US" b="1" dirty="0"/>
                        <a:t>Time: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is-IS"/>
                        <a:t>20:37:38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Log-Likelihood: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mr-IN"/>
                        <a:t>-3.7005e+06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66864">
                <a:tc>
                  <a:txBody>
                    <a:bodyPr/>
                    <a:lstStyle/>
                    <a:p>
                      <a:r>
                        <a:rPr lang="en-US" b="1" dirty="0"/>
                        <a:t>No. Observations: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cs-CZ"/>
                        <a:t>1218649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fi-FI" b="1" dirty="0"/>
                        <a:t>AIC: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nb-NO"/>
                        <a:t>7.401e+06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5896">
                <a:tc>
                  <a:txBody>
                    <a:bodyPr/>
                    <a:lstStyle/>
                    <a:p>
                      <a:r>
                        <a:rPr lang="en-US" b="1" dirty="0" err="1"/>
                        <a:t>Df</a:t>
                      </a:r>
                      <a:r>
                        <a:rPr lang="en-US" b="1" dirty="0"/>
                        <a:t> Residuals: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cs-CZ"/>
                        <a:t>1218637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fi-FI" b="1" dirty="0"/>
                        <a:t>BIC: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nb-NO"/>
                        <a:t>7.401e+06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5896">
                <a:tc>
                  <a:txBody>
                    <a:bodyPr/>
                    <a:lstStyle/>
                    <a:p>
                      <a:r>
                        <a:rPr lang="en-US" b="1" dirty="0" err="1"/>
                        <a:t>Df</a:t>
                      </a:r>
                      <a:r>
                        <a:rPr lang="en-US" b="1" dirty="0"/>
                        <a:t> 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cs-CZ"/>
                        <a:t>11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66864">
                <a:tc>
                  <a:txBody>
                    <a:bodyPr/>
                    <a:lstStyle/>
                    <a:p>
                      <a:r>
                        <a:rPr lang="en-US" b="1" dirty="0"/>
                        <a:t>Covariance 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err="1"/>
                        <a:t>nonrobust</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6307221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6572" y="293889"/>
            <a:ext cx="11462658" cy="702154"/>
          </a:xfrm>
        </p:spPr>
        <p:txBody>
          <a:bodyPr/>
          <a:lstStyle/>
          <a:p>
            <a:pPr algn="ctr"/>
            <a:r>
              <a:rPr lang="en-US" sz="2400" b="1" dirty="0" smtClean="0">
                <a:solidFill>
                  <a:schemeClr val="accent2">
                    <a:lumMod val="50000"/>
                  </a:schemeClr>
                </a:solidFill>
                <a:latin typeface="IBM Plex Sans" charset="0"/>
                <a:ea typeface="IBM Plex Sans" charset="0"/>
                <a:cs typeface="IBM Plex Sans" charset="0"/>
              </a:rPr>
              <a:t>Table of Contents</a:t>
            </a:r>
            <a:endParaRPr lang="en-US" sz="2400" dirty="0">
              <a:solidFill>
                <a:schemeClr val="accent2">
                  <a:lumMod val="50000"/>
                </a:schemeClr>
              </a:solidFill>
            </a:endParaRPr>
          </a:p>
        </p:txBody>
      </p:sp>
      <p:sp>
        <p:nvSpPr>
          <p:cNvPr id="5" name="TextBox 4"/>
          <p:cNvSpPr txBox="1"/>
          <p:nvPr/>
        </p:nvSpPr>
        <p:spPr bwMode="auto">
          <a:xfrm>
            <a:off x="2107653" y="1796018"/>
            <a:ext cx="3270299" cy="76944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72000" tIns="45720" rIns="72000" bIns="45720" numCol="1" rtlCol="0" anchor="t" anchorCtr="0" compatLnSpc="1">
            <a:prstTxWarp prst="textNoShape">
              <a:avLst/>
            </a:prstTxWarp>
            <a:spAutoFit/>
          </a:bodyPr>
          <a:lstStyle/>
          <a:p>
            <a:r>
              <a:rPr lang="en-US" sz="2000" b="1" kern="0" dirty="0" smtClean="0">
                <a:solidFill>
                  <a:schemeClr val="accent2">
                    <a:lumMod val="75000"/>
                  </a:schemeClr>
                </a:solidFill>
                <a:latin typeface="IBM Plex Sans" charset="0"/>
                <a:ea typeface="IBM Plex Sans" charset="0"/>
                <a:cs typeface="IBM Plex Sans" charset="0"/>
              </a:rPr>
              <a:t>Background &amp; Context </a:t>
            </a:r>
            <a:endParaRPr lang="en-US" sz="2000" b="1" kern="0" dirty="0">
              <a:solidFill>
                <a:schemeClr val="accent2">
                  <a:lumMod val="75000"/>
                </a:schemeClr>
              </a:solidFill>
              <a:latin typeface="IBM Plex Sans" charset="0"/>
              <a:ea typeface="IBM Plex Sans" charset="0"/>
              <a:cs typeface="IBM Plex Sans" charset="0"/>
            </a:endParaRPr>
          </a:p>
          <a:p>
            <a:endParaRPr lang="en-US" sz="1200" kern="0" dirty="0" smtClean="0">
              <a:latin typeface="IBM Plex Sans" charset="0"/>
              <a:ea typeface="IBM Plex Sans" charset="0"/>
              <a:cs typeface="IBM Plex Sans" charset="0"/>
            </a:endParaRPr>
          </a:p>
          <a:p>
            <a:endParaRPr lang="en-US" sz="1200" kern="0" dirty="0">
              <a:latin typeface="IBM Plex Sans" charset="0"/>
              <a:ea typeface="IBM Plex Sans" charset="0"/>
              <a:cs typeface="IBM Plex Sans"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6172" y="1704709"/>
            <a:ext cx="813459" cy="534475"/>
          </a:xfrm>
          <a:prstGeom prst="rect">
            <a:avLst/>
          </a:prstGeom>
        </p:spPr>
      </p:pic>
      <p:sp>
        <p:nvSpPr>
          <p:cNvPr id="14" name="Rectangle 13"/>
          <p:cNvSpPr/>
          <p:nvPr/>
        </p:nvSpPr>
        <p:spPr>
          <a:xfrm>
            <a:off x="2107653" y="2783380"/>
            <a:ext cx="3659976" cy="400110"/>
          </a:xfrm>
          <a:prstGeom prst="rect">
            <a:avLst/>
          </a:prstGeom>
        </p:spPr>
        <p:txBody>
          <a:bodyPr wrap="none">
            <a:spAutoFit/>
          </a:bodyPr>
          <a:lstStyle/>
          <a:p>
            <a:r>
              <a:rPr lang="en-US" sz="2000" b="1" kern="0" dirty="0" smtClean="0">
                <a:solidFill>
                  <a:schemeClr val="accent2">
                    <a:lumMod val="75000"/>
                  </a:schemeClr>
                </a:solidFill>
                <a:latin typeface="IBM Plex Sans" charset="0"/>
                <a:ea typeface="IBM Plex Sans" charset="0"/>
                <a:cs typeface="IBM Plex Sans" charset="0"/>
              </a:rPr>
              <a:t>Data Exploration and Visuals</a:t>
            </a:r>
            <a:endParaRPr lang="en-US" sz="2000" b="1" kern="0" dirty="0">
              <a:solidFill>
                <a:schemeClr val="accent2">
                  <a:lumMod val="75000"/>
                </a:schemeClr>
              </a:solidFill>
              <a:latin typeface="IBM Plex Sans" charset="0"/>
              <a:ea typeface="IBM Plex Sans" charset="0"/>
              <a:cs typeface="IBM Plex Sans" charset="0"/>
            </a:endParaRPr>
          </a:p>
        </p:txBody>
      </p:sp>
      <p:sp>
        <p:nvSpPr>
          <p:cNvPr id="15" name="Rectangle 14"/>
          <p:cNvSpPr/>
          <p:nvPr/>
        </p:nvSpPr>
        <p:spPr>
          <a:xfrm>
            <a:off x="2107653" y="3786131"/>
            <a:ext cx="2249334" cy="400110"/>
          </a:xfrm>
          <a:prstGeom prst="rect">
            <a:avLst/>
          </a:prstGeom>
        </p:spPr>
        <p:txBody>
          <a:bodyPr wrap="none">
            <a:spAutoFit/>
          </a:bodyPr>
          <a:lstStyle/>
          <a:p>
            <a:r>
              <a:rPr lang="en-US" sz="2000" b="1" kern="0" dirty="0" smtClean="0">
                <a:solidFill>
                  <a:schemeClr val="accent2">
                    <a:lumMod val="75000"/>
                  </a:schemeClr>
                </a:solidFill>
                <a:latin typeface="IBM Plex Sans" charset="0"/>
                <a:ea typeface="IBM Plex Sans" charset="0"/>
                <a:cs typeface="IBM Plex Sans" charset="0"/>
              </a:rPr>
              <a:t>Data Preparation</a:t>
            </a:r>
            <a:endParaRPr lang="en-US" sz="2000" b="1" kern="0" dirty="0">
              <a:solidFill>
                <a:schemeClr val="accent2">
                  <a:lumMod val="75000"/>
                </a:schemeClr>
              </a:solidFill>
              <a:latin typeface="IBM Plex Sans" charset="0"/>
              <a:ea typeface="IBM Plex Sans" charset="0"/>
              <a:cs typeface="IBM Plex Sans" charset="0"/>
            </a:endParaRPr>
          </a:p>
        </p:txBody>
      </p:sp>
      <p:sp>
        <p:nvSpPr>
          <p:cNvPr id="16" name="Rectangle 15"/>
          <p:cNvSpPr/>
          <p:nvPr/>
        </p:nvSpPr>
        <p:spPr>
          <a:xfrm>
            <a:off x="2107653" y="4788882"/>
            <a:ext cx="1989647" cy="400110"/>
          </a:xfrm>
          <a:prstGeom prst="rect">
            <a:avLst/>
          </a:prstGeom>
        </p:spPr>
        <p:txBody>
          <a:bodyPr wrap="none">
            <a:spAutoFit/>
          </a:bodyPr>
          <a:lstStyle/>
          <a:p>
            <a:r>
              <a:rPr lang="en-US" sz="2000" b="1" kern="0" dirty="0" smtClean="0">
                <a:solidFill>
                  <a:schemeClr val="accent2">
                    <a:lumMod val="75000"/>
                  </a:schemeClr>
                </a:solidFill>
                <a:latin typeface="IBM Plex Sans" charset="0"/>
                <a:ea typeface="IBM Plex Sans" charset="0"/>
                <a:cs typeface="IBM Plex Sans" charset="0"/>
              </a:rPr>
              <a:t>Data Modelling</a:t>
            </a:r>
            <a:endParaRPr lang="en-US" sz="2000" b="1" kern="0" dirty="0">
              <a:solidFill>
                <a:schemeClr val="accent2">
                  <a:lumMod val="75000"/>
                </a:schemeClr>
              </a:solidFill>
              <a:latin typeface="IBM Plex Sans" charset="0"/>
              <a:ea typeface="IBM Plex Sans" charset="0"/>
              <a:cs typeface="IBM Plex Sans" charset="0"/>
            </a:endParaRPr>
          </a:p>
        </p:txBody>
      </p:sp>
      <p:pic>
        <p:nvPicPr>
          <p:cNvPr id="17" name="Picture 1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8457" y="3718949"/>
            <a:ext cx="813459" cy="534475"/>
          </a:xfrm>
          <a:prstGeom prst="rect">
            <a:avLst/>
          </a:prstGeom>
        </p:spPr>
      </p:pic>
      <p:pic>
        <p:nvPicPr>
          <p:cNvPr id="18" name="Picture 1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8454" y="4721700"/>
            <a:ext cx="928893" cy="610320"/>
          </a:xfrm>
          <a:prstGeom prst="rect">
            <a:avLst/>
          </a:prstGeom>
        </p:spPr>
      </p:pic>
      <p:pic>
        <p:nvPicPr>
          <p:cNvPr id="19" name="Picture 1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6172" y="2716198"/>
            <a:ext cx="813459" cy="534475"/>
          </a:xfrm>
          <a:prstGeom prst="rect">
            <a:avLst/>
          </a:prstGeom>
        </p:spPr>
      </p:pic>
    </p:spTree>
    <p:extLst>
      <p:ext uri="{BB962C8B-B14F-4D97-AF65-F5344CB8AC3E}">
        <p14:creationId xmlns:p14="http://schemas.microsoft.com/office/powerpoint/2010/main" val="2323887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293889"/>
            <a:ext cx="10995321" cy="410369"/>
          </a:xfrm>
        </p:spPr>
        <p:txBody>
          <a:bodyPr/>
          <a:lstStyle/>
          <a:p>
            <a:pPr algn="ctr"/>
            <a:r>
              <a:rPr lang="en-US" sz="2400" b="1" dirty="0">
                <a:solidFill>
                  <a:schemeClr val="accent2">
                    <a:lumMod val="75000"/>
                  </a:schemeClr>
                </a:solidFill>
                <a:latin typeface="IBM Plex Sans" charset="0"/>
                <a:ea typeface="IBM Plex Sans" charset="0"/>
                <a:cs typeface="IBM Plex Sans" charset="0"/>
              </a:rPr>
              <a:t>Data </a:t>
            </a:r>
            <a:r>
              <a:rPr lang="en-US" sz="2400" b="1" dirty="0" smtClean="0">
                <a:solidFill>
                  <a:schemeClr val="accent2">
                    <a:lumMod val="75000"/>
                  </a:schemeClr>
                </a:solidFill>
                <a:latin typeface="IBM Plex Sans" charset="0"/>
                <a:ea typeface="IBM Plex Sans" charset="0"/>
                <a:cs typeface="IBM Plex Sans" charset="0"/>
              </a:rPr>
              <a:t>Modelling with Feature Engineering</a:t>
            </a:r>
            <a:endParaRPr lang="en-US" sz="2400" b="1" dirty="0">
              <a:latin typeface="IBM Plex Sans" charset="0"/>
              <a:ea typeface="IBM Plex Sans" charset="0"/>
              <a:cs typeface="IBM Plex Sans" charset="0"/>
            </a:endParaRPr>
          </a:p>
        </p:txBody>
      </p:sp>
      <p:sp>
        <p:nvSpPr>
          <p:cNvPr id="8" name="TextBox 7"/>
          <p:cNvSpPr txBox="1"/>
          <p:nvPr/>
        </p:nvSpPr>
        <p:spPr bwMode="auto">
          <a:xfrm>
            <a:off x="214274" y="1107597"/>
            <a:ext cx="5892985" cy="5262979"/>
          </a:xfrm>
          <a:prstGeom prst="rect">
            <a:avLst/>
          </a:prstGeom>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style>
          <a:lnRef idx="2">
            <a:schemeClr val="accent2"/>
          </a:lnRef>
          <a:fillRef idx="1">
            <a:schemeClr val="lt1"/>
          </a:fillRef>
          <a:effectRef idx="0">
            <a:schemeClr val="accent2"/>
          </a:effectRef>
          <a:fontRef idx="minor">
            <a:schemeClr val="dk1"/>
          </a:fontRef>
        </p:style>
        <p:txBody>
          <a:bodyPr vert="horz" wrap="square" lIns="72000" tIns="45720" rIns="72000" bIns="45720" numCol="1" rtlCol="0" anchor="t" anchorCtr="0" compatLnSpc="1">
            <a:prstTxWarp prst="textNoShape">
              <a:avLst/>
            </a:prstTxWarp>
            <a:spAutoFit/>
          </a:bodyPr>
          <a:lstStyle/>
          <a:p>
            <a:r>
              <a:rPr lang="en-US" sz="1600" b="1" kern="0" dirty="0" smtClean="0">
                <a:solidFill>
                  <a:srgbClr val="002060"/>
                </a:solidFill>
                <a:latin typeface="IBM Plex Sans" charset="0"/>
                <a:ea typeface="IBM Plex Sans" charset="0"/>
                <a:cs typeface="IBM Plex Sans" charset="0"/>
              </a:rPr>
              <a:t>FEATURES ENGINEERED</a:t>
            </a:r>
          </a:p>
          <a:p>
            <a:endParaRPr lang="en-US" sz="1600" b="1" kern="0" dirty="0" smtClean="0">
              <a:solidFill>
                <a:srgbClr val="002060"/>
              </a:solidFill>
              <a:latin typeface="IBM Plex Sans" charset="0"/>
              <a:ea typeface="IBM Plex Sans" charset="0"/>
              <a:cs typeface="IBM Plex Sans" charset="0"/>
            </a:endParaRPr>
          </a:p>
          <a:p>
            <a:r>
              <a:rPr lang="en-US" sz="1600" kern="0" dirty="0" smtClean="0">
                <a:latin typeface="IBM Plex Sans" charset="0"/>
                <a:ea typeface="IBM Plex Sans" charset="0"/>
                <a:cs typeface="IBM Plex Sans" charset="0"/>
              </a:rPr>
              <a:t>Speed is extremely useful information. However, we cannot use that information in real-time because the </a:t>
            </a:r>
            <a:r>
              <a:rPr lang="en-US" sz="1600" kern="0" dirty="0" err="1" smtClean="0">
                <a:latin typeface="IBM Plex Sans" charset="0"/>
                <a:ea typeface="IBM Plex Sans" charset="0"/>
                <a:cs typeface="IBM Plex Sans" charset="0"/>
              </a:rPr>
              <a:t>kioskwill</a:t>
            </a:r>
            <a:r>
              <a:rPr lang="en-US" sz="1600" kern="0" dirty="0" smtClean="0">
                <a:latin typeface="IBM Plex Sans" charset="0"/>
                <a:ea typeface="IBM Plex Sans" charset="0"/>
                <a:cs typeface="IBM Plex Sans" charset="0"/>
              </a:rPr>
              <a:t> not know the speed the rider will bike at. Thus we will impute speed based on the following:</a:t>
            </a:r>
          </a:p>
          <a:p>
            <a:pPr marL="342900" indent="-342900">
              <a:buFont typeface="+mj-lt"/>
              <a:buAutoNum type="arabicPeriod"/>
            </a:pPr>
            <a:r>
              <a:rPr lang="en-US" sz="1600" kern="0" dirty="0" smtClean="0">
                <a:latin typeface="IBM Plex Sans" charset="0"/>
                <a:ea typeface="IBM Plex Sans" charset="0"/>
                <a:cs typeface="IBM Plex Sans" charset="0"/>
              </a:rPr>
              <a:t>Include </a:t>
            </a:r>
            <a:r>
              <a:rPr lang="en-US" sz="1600" b="1" kern="0" dirty="0">
                <a:solidFill>
                  <a:schemeClr val="accent2">
                    <a:lumMod val="75000"/>
                  </a:schemeClr>
                </a:solidFill>
                <a:latin typeface="IBM Plex Sans" charset="0"/>
                <a:ea typeface="IBM Plex Sans" charset="0"/>
                <a:cs typeface="IBM Plex Sans" charset="0"/>
              </a:rPr>
              <a:t>Average Speed</a:t>
            </a:r>
            <a:r>
              <a:rPr lang="en-US" sz="1600" kern="0" dirty="0">
                <a:solidFill>
                  <a:schemeClr val="accent2">
                    <a:lumMod val="75000"/>
                  </a:schemeClr>
                </a:solidFill>
                <a:latin typeface="IBM Plex Sans" charset="0"/>
                <a:ea typeface="IBM Plex Sans" charset="0"/>
                <a:cs typeface="IBM Plex Sans" charset="0"/>
              </a:rPr>
              <a:t> </a:t>
            </a:r>
            <a:r>
              <a:rPr lang="en-US" sz="1600" kern="0" dirty="0">
                <a:latin typeface="IBM Plex Sans" charset="0"/>
                <a:ea typeface="IBM Plex Sans" charset="0"/>
                <a:cs typeface="IBM Plex Sans" charset="0"/>
              </a:rPr>
              <a:t>based on: </a:t>
            </a:r>
            <a:r>
              <a:rPr lang="en-US" sz="1600" b="1" kern="0" dirty="0">
                <a:solidFill>
                  <a:schemeClr val="accent2">
                    <a:lumMod val="75000"/>
                  </a:schemeClr>
                </a:solidFill>
                <a:latin typeface="IBM Plex Sans" charset="0"/>
                <a:ea typeface="IBM Plex Sans" charset="0"/>
                <a:cs typeface="IBM Plex Sans" charset="0"/>
              </a:rPr>
              <a:t>Trip and User </a:t>
            </a:r>
            <a:r>
              <a:rPr lang="en-US" sz="1600" b="1" kern="0" dirty="0" smtClean="0">
                <a:solidFill>
                  <a:schemeClr val="accent2">
                    <a:lumMod val="75000"/>
                  </a:schemeClr>
                </a:solidFill>
                <a:latin typeface="IBM Plex Sans" charset="0"/>
                <a:ea typeface="IBM Plex Sans" charset="0"/>
                <a:cs typeface="IBM Plex Sans" charset="0"/>
              </a:rPr>
              <a:t>Type</a:t>
            </a:r>
          </a:p>
          <a:p>
            <a:pPr marL="342900" indent="-342900">
              <a:buFont typeface="+mj-lt"/>
              <a:buAutoNum type="arabicPeriod"/>
            </a:pPr>
            <a:r>
              <a:rPr lang="en-US" sz="1600" kern="0" dirty="0" smtClean="0">
                <a:latin typeface="IBM Plex Sans" charset="0"/>
                <a:ea typeface="IBM Plex Sans" charset="0"/>
                <a:cs typeface="IBM Plex Sans" charset="0"/>
              </a:rPr>
              <a:t>Include </a:t>
            </a:r>
            <a:r>
              <a:rPr lang="en-US" sz="1600" b="1" kern="0" dirty="0" smtClean="0">
                <a:solidFill>
                  <a:schemeClr val="accent2">
                    <a:lumMod val="75000"/>
                  </a:schemeClr>
                </a:solidFill>
                <a:latin typeface="IBM Plex Sans" charset="0"/>
                <a:ea typeface="IBM Plex Sans" charset="0"/>
                <a:cs typeface="IBM Plex Sans" charset="0"/>
              </a:rPr>
              <a:t>Average Duration</a:t>
            </a:r>
            <a:r>
              <a:rPr lang="en-US" sz="1600" kern="0" dirty="0" smtClean="0">
                <a:latin typeface="IBM Plex Sans" charset="0"/>
                <a:ea typeface="IBM Plex Sans" charset="0"/>
                <a:cs typeface="IBM Plex Sans" charset="0"/>
              </a:rPr>
              <a:t> </a:t>
            </a:r>
            <a:r>
              <a:rPr lang="en-US" sz="1600" kern="0" dirty="0">
                <a:latin typeface="IBM Plex Sans" charset="0"/>
                <a:ea typeface="IBM Plex Sans" charset="0"/>
                <a:cs typeface="IBM Plex Sans" charset="0"/>
              </a:rPr>
              <a:t>for each trip based on: </a:t>
            </a:r>
            <a:r>
              <a:rPr lang="en-US" sz="1600" b="1" kern="0" dirty="0">
                <a:solidFill>
                  <a:schemeClr val="accent2">
                    <a:lumMod val="75000"/>
                  </a:schemeClr>
                </a:solidFill>
                <a:latin typeface="IBM Plex Sans" charset="0"/>
                <a:ea typeface="IBM Plex Sans" charset="0"/>
                <a:cs typeface="IBM Plex Sans" charset="0"/>
              </a:rPr>
              <a:t>Trip and User </a:t>
            </a:r>
            <a:r>
              <a:rPr lang="en-US" sz="1600" b="1" kern="0" dirty="0" smtClean="0">
                <a:solidFill>
                  <a:schemeClr val="accent2">
                    <a:lumMod val="75000"/>
                  </a:schemeClr>
                </a:solidFill>
                <a:latin typeface="IBM Plex Sans" charset="0"/>
                <a:ea typeface="IBM Plex Sans" charset="0"/>
                <a:cs typeface="IBM Plex Sans" charset="0"/>
              </a:rPr>
              <a:t>Type</a:t>
            </a:r>
            <a:endParaRPr lang="en-US" sz="1600" b="1" kern="0" dirty="0">
              <a:solidFill>
                <a:schemeClr val="accent2">
                  <a:lumMod val="75000"/>
                </a:schemeClr>
              </a:solidFill>
              <a:latin typeface="IBM Plex Sans" charset="0"/>
              <a:ea typeface="IBM Plex Sans" charset="0"/>
              <a:cs typeface="IBM Plex Sans" charset="0"/>
            </a:endParaRPr>
          </a:p>
          <a:p>
            <a:pPr marL="800100" lvl="1" indent="-342900">
              <a:buFont typeface="Arial" charset="0"/>
              <a:buChar char="•"/>
            </a:pPr>
            <a:r>
              <a:rPr lang="en-US" sz="1600" kern="0" dirty="0" smtClean="0">
                <a:latin typeface="IBM Plex Sans" charset="0"/>
                <a:ea typeface="IBM Plex Sans" charset="0"/>
                <a:cs typeface="IBM Plex Sans" charset="0"/>
              </a:rPr>
              <a:t>Some </a:t>
            </a:r>
            <a:r>
              <a:rPr lang="en-US" sz="1600" kern="0" dirty="0">
                <a:latin typeface="IBM Plex Sans" charset="0"/>
                <a:ea typeface="IBM Plex Sans" charset="0"/>
                <a:cs typeface="IBM Plex Sans" charset="0"/>
              </a:rPr>
              <a:t>trips are up hill, others are down hill. Some routes, such as one through times square involve heavy </a:t>
            </a:r>
            <a:r>
              <a:rPr lang="en-US" sz="1600" kern="0" dirty="0" smtClean="0">
                <a:latin typeface="IBM Plex Sans" charset="0"/>
                <a:ea typeface="IBM Plex Sans" charset="0"/>
                <a:cs typeface="IBM Plex Sans" charset="0"/>
              </a:rPr>
              <a:t>traffic</a:t>
            </a:r>
            <a:r>
              <a:rPr lang="en-US" sz="1600" kern="0" dirty="0">
                <a:latin typeface="IBM Plex Sans" charset="0"/>
                <a:ea typeface="IBM Plex Sans" charset="0"/>
                <a:cs typeface="IBM Plex Sans" charset="0"/>
              </a:rPr>
              <a:t>, based on intuition. </a:t>
            </a:r>
          </a:p>
          <a:p>
            <a:pPr marL="800100" lvl="1" indent="-342900">
              <a:buFont typeface="Arial" charset="0"/>
              <a:buChar char="•"/>
            </a:pPr>
            <a:r>
              <a:rPr lang="en-US" sz="1600" kern="0" dirty="0" smtClean="0">
                <a:latin typeface="IBM Plex Sans" charset="0"/>
                <a:ea typeface="IBM Plex Sans" charset="0"/>
                <a:cs typeface="IBM Plex Sans" charset="0"/>
              </a:rPr>
              <a:t>Tourists (usually customers</a:t>
            </a:r>
            <a:r>
              <a:rPr lang="en-US" sz="1600" kern="0" dirty="0">
                <a:latin typeface="IBM Plex Sans" charset="0"/>
                <a:ea typeface="IBM Plex Sans" charset="0"/>
                <a:cs typeface="IBM Plex Sans" charset="0"/>
              </a:rPr>
              <a:t>), will usually ride more slowly with frequent stops than a Subscriber, according to the data</a:t>
            </a:r>
            <a:r>
              <a:rPr lang="en-US" sz="1600" kern="0" dirty="0" smtClean="0">
                <a:latin typeface="IBM Plex Sans" charset="0"/>
                <a:ea typeface="IBM Plex Sans" charset="0"/>
                <a:cs typeface="IBM Plex Sans" charset="0"/>
              </a:rPr>
              <a:t>.</a:t>
            </a:r>
            <a:endParaRPr lang="en-US" sz="1600" b="1" kern="0" dirty="0">
              <a:solidFill>
                <a:schemeClr val="accent2">
                  <a:lumMod val="75000"/>
                </a:schemeClr>
              </a:solidFill>
              <a:latin typeface="IBM Plex Sans" charset="0"/>
              <a:ea typeface="IBM Plex Sans" charset="0"/>
              <a:cs typeface="IBM Plex Sans" charset="0"/>
            </a:endParaRPr>
          </a:p>
          <a:p>
            <a:pPr marL="11113" lvl="1"/>
            <a:endParaRPr lang="en-US" sz="1600" b="1" kern="0" dirty="0" smtClean="0">
              <a:solidFill>
                <a:srgbClr val="002060"/>
              </a:solidFill>
              <a:latin typeface="IBM Plex Sans" charset="0"/>
              <a:ea typeface="IBM Plex Sans" charset="0"/>
              <a:cs typeface="IBM Plex Sans" charset="0"/>
            </a:endParaRPr>
          </a:p>
          <a:p>
            <a:pPr marL="11113" lvl="1"/>
            <a:r>
              <a:rPr lang="en-US" sz="1600" b="1" kern="0" dirty="0" smtClean="0">
                <a:solidFill>
                  <a:srgbClr val="002060"/>
                </a:solidFill>
                <a:latin typeface="IBM Plex Sans" charset="0"/>
                <a:ea typeface="IBM Plex Sans" charset="0"/>
                <a:cs typeface="IBM Plex Sans" charset="0"/>
              </a:rPr>
              <a:t>EVALUATING THE MODEL</a:t>
            </a:r>
          </a:p>
          <a:p>
            <a:pPr marL="11113" lvl="1"/>
            <a:endParaRPr lang="en-US" sz="1600" b="1" kern="0" dirty="0">
              <a:solidFill>
                <a:srgbClr val="002060"/>
              </a:solidFill>
              <a:latin typeface="IBM Plex Sans" charset="0"/>
              <a:ea typeface="IBM Plex Sans" charset="0"/>
              <a:cs typeface="IBM Plex Sans" charset="0"/>
            </a:endParaRPr>
          </a:p>
          <a:p>
            <a:pPr marL="296863" lvl="1" indent="-285750">
              <a:buFont typeface="Arial" charset="0"/>
              <a:buChar char="•"/>
            </a:pPr>
            <a:r>
              <a:rPr lang="en-US" sz="1600" kern="0" dirty="0" smtClean="0">
                <a:solidFill>
                  <a:schemeClr val="tx1"/>
                </a:solidFill>
                <a:latin typeface="IBM Plex Sans" charset="0"/>
                <a:ea typeface="IBM Plex Sans" charset="0"/>
                <a:cs typeface="IBM Plex Sans" charset="0"/>
              </a:rPr>
              <a:t>The model performs marginally better, with an R-Squared of </a:t>
            </a:r>
            <a:r>
              <a:rPr lang="en-US" sz="1600" b="1" kern="0" dirty="0" smtClean="0">
                <a:solidFill>
                  <a:schemeClr val="accent2">
                    <a:lumMod val="75000"/>
                  </a:schemeClr>
                </a:solidFill>
                <a:latin typeface="IBM Plex Sans" charset="0"/>
                <a:ea typeface="IBM Plex Sans" charset="0"/>
                <a:cs typeface="IBM Plex Sans" charset="0"/>
              </a:rPr>
              <a:t>0.7790.</a:t>
            </a:r>
            <a:r>
              <a:rPr lang="en-US" sz="1600" kern="0" dirty="0" smtClean="0">
                <a:solidFill>
                  <a:schemeClr val="tx1"/>
                </a:solidFill>
                <a:latin typeface="IBM Plex Sans" charset="0"/>
                <a:ea typeface="IBM Plex Sans" charset="0"/>
                <a:cs typeface="IBM Plex Sans" charset="0"/>
              </a:rPr>
              <a:t> Next steps will be to include weather data</a:t>
            </a:r>
            <a:endParaRPr lang="en-US" sz="1600" kern="0" dirty="0">
              <a:solidFill>
                <a:schemeClr val="tx1"/>
              </a:solidFill>
              <a:latin typeface="IBM Plex Sans" charset="0"/>
              <a:ea typeface="IBM Plex Sans" charset="0"/>
              <a:cs typeface="IBM Plex Sans" charset="0"/>
            </a:endParaRPr>
          </a:p>
          <a:p>
            <a:pPr lvl="2"/>
            <a:endParaRPr lang="en-US" sz="1600" kern="0" dirty="0" smtClean="0">
              <a:latin typeface="IBM Plex Sans" charset="0"/>
              <a:ea typeface="IBM Plex Sans" charset="0"/>
              <a:cs typeface="IBM Plex Sans" charset="0"/>
            </a:endParaRPr>
          </a:p>
        </p:txBody>
      </p:sp>
      <p:graphicFrame>
        <p:nvGraphicFramePr>
          <p:cNvPr id="2" name="Table 1"/>
          <p:cNvGraphicFramePr>
            <a:graphicFrameLocks noGrp="1"/>
          </p:cNvGraphicFramePr>
          <p:nvPr>
            <p:extLst>
              <p:ext uri="{D42A27DB-BD31-4B8C-83A1-F6EECF244321}">
                <p14:modId xmlns:p14="http://schemas.microsoft.com/office/powerpoint/2010/main" val="577678448"/>
              </p:ext>
            </p:extLst>
          </p:nvPr>
        </p:nvGraphicFramePr>
        <p:xfrm>
          <a:off x="6252520" y="1107597"/>
          <a:ext cx="5939480" cy="3648874"/>
        </p:xfrm>
        <a:graphic>
          <a:graphicData uri="http://schemas.openxmlformats.org/drawingml/2006/table">
            <a:tbl>
              <a:tblPr/>
              <a:tblGrid>
                <a:gridCol w="1484870"/>
                <a:gridCol w="1484870"/>
                <a:gridCol w="1484870"/>
                <a:gridCol w="1484870"/>
              </a:tblGrid>
              <a:tr h="287678">
                <a:tc>
                  <a:txBody>
                    <a:bodyPr/>
                    <a:lstStyle/>
                    <a:p>
                      <a:r>
                        <a:rPr lang="en-US" b="1" dirty="0"/>
                        <a:t>Dep. Variable: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Minutes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R-squared: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fi-FI"/>
                        <a:t>0.779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76332">
                <a:tc>
                  <a:txBody>
                    <a:bodyPr/>
                    <a:lstStyle/>
                    <a:p>
                      <a:r>
                        <a:rPr lang="en-US" b="1" dirty="0"/>
                        <a:t>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t>OLS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Adj. R-squared: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fi-FI"/>
                        <a:t>0.779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87678">
                <a:tc>
                  <a:txBody>
                    <a:bodyPr/>
                    <a:lstStyle/>
                    <a:p>
                      <a:r>
                        <a:rPr lang="en-US" b="1" dirty="0"/>
                        <a:t>Method: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t>Least Squares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F-statistic: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mr-IN"/>
                        <a:t>3.300e+05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76332">
                <a:tc>
                  <a:txBody>
                    <a:bodyPr/>
                    <a:lstStyle/>
                    <a:p>
                      <a:r>
                        <a:rPr lang="en-US" b="1" dirty="0"/>
                        <a:t>Date: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is-IS"/>
                        <a:t>Mon, 30 Apr 2018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err="1"/>
                        <a:t>Prob</a:t>
                      </a:r>
                      <a:r>
                        <a:rPr lang="en-US" b="1" dirty="0"/>
                        <a:t> (F-statistic):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nb-NO"/>
                        <a:t>0.00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76332">
                <a:tc>
                  <a:txBody>
                    <a:bodyPr/>
                    <a:lstStyle/>
                    <a:p>
                      <a:r>
                        <a:rPr lang="en-US" b="1" dirty="0"/>
                        <a:t>Time: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is-IS"/>
                        <a:t>21:08:17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Log-Likelihood: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mr-IN"/>
                        <a:t>-3.4561e+06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76332">
                <a:tc>
                  <a:txBody>
                    <a:bodyPr/>
                    <a:lstStyle/>
                    <a:p>
                      <a:r>
                        <a:rPr lang="en-US" b="1" dirty="0"/>
                        <a:t>No. Observations: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cs-CZ"/>
                        <a:t>1218649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fi-FI" b="1" dirty="0"/>
                        <a:t>AIC: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mr-IN"/>
                        <a:t>6.912e+06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87678">
                <a:tc>
                  <a:txBody>
                    <a:bodyPr/>
                    <a:lstStyle/>
                    <a:p>
                      <a:r>
                        <a:rPr lang="en-US" b="1" dirty="0" err="1"/>
                        <a:t>Df</a:t>
                      </a:r>
                      <a:r>
                        <a:rPr lang="en-US" b="1" dirty="0"/>
                        <a:t> Residuals: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cs-CZ"/>
                        <a:t>1218635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fi-FI" b="1" dirty="0"/>
                        <a:t>BIC: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mr-IN"/>
                        <a:t>6.912e+06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81491">
                <a:tc>
                  <a:txBody>
                    <a:bodyPr/>
                    <a:lstStyle/>
                    <a:p>
                      <a:r>
                        <a:rPr lang="en-US" b="1" dirty="0" err="1"/>
                        <a:t>Df</a:t>
                      </a:r>
                      <a:r>
                        <a:rPr lang="en-US" b="1" dirty="0"/>
                        <a:t> 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is-IS"/>
                        <a:t>13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76332">
                <a:tc>
                  <a:txBody>
                    <a:bodyPr/>
                    <a:lstStyle/>
                    <a:p>
                      <a:r>
                        <a:rPr lang="en-US" b="1" dirty="0"/>
                        <a:t>Covariance 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err="1"/>
                        <a:t>nonrobust</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2513186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293889"/>
            <a:ext cx="10995321" cy="410369"/>
          </a:xfrm>
        </p:spPr>
        <p:txBody>
          <a:bodyPr/>
          <a:lstStyle/>
          <a:p>
            <a:pPr algn="ctr"/>
            <a:r>
              <a:rPr lang="en-US" sz="2400" b="1" dirty="0">
                <a:solidFill>
                  <a:schemeClr val="accent2">
                    <a:lumMod val="75000"/>
                  </a:schemeClr>
                </a:solidFill>
                <a:latin typeface="IBM Plex Sans" charset="0"/>
                <a:ea typeface="IBM Plex Sans" charset="0"/>
                <a:cs typeface="IBM Plex Sans" charset="0"/>
              </a:rPr>
              <a:t>Data </a:t>
            </a:r>
            <a:r>
              <a:rPr lang="en-US" sz="2400" b="1" dirty="0" smtClean="0">
                <a:solidFill>
                  <a:schemeClr val="accent2">
                    <a:lumMod val="75000"/>
                  </a:schemeClr>
                </a:solidFill>
                <a:latin typeface="IBM Plex Sans" charset="0"/>
                <a:ea typeface="IBM Plex Sans" charset="0"/>
                <a:cs typeface="IBM Plex Sans" charset="0"/>
              </a:rPr>
              <a:t>Modelling with Weather Data</a:t>
            </a:r>
            <a:endParaRPr lang="en-US" sz="2400" b="1" dirty="0">
              <a:latin typeface="IBM Plex Sans" charset="0"/>
              <a:ea typeface="IBM Plex Sans" charset="0"/>
              <a:cs typeface="IBM Plex Sans" charset="0"/>
            </a:endParaRPr>
          </a:p>
        </p:txBody>
      </p:sp>
      <p:sp>
        <p:nvSpPr>
          <p:cNvPr id="8" name="TextBox 7"/>
          <p:cNvSpPr txBox="1"/>
          <p:nvPr/>
        </p:nvSpPr>
        <p:spPr bwMode="auto">
          <a:xfrm>
            <a:off x="214274" y="1107597"/>
            <a:ext cx="5892985" cy="4770537"/>
          </a:xfrm>
          <a:prstGeom prst="rect">
            <a:avLst/>
          </a:prstGeom>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style>
          <a:lnRef idx="2">
            <a:schemeClr val="accent2"/>
          </a:lnRef>
          <a:fillRef idx="1">
            <a:schemeClr val="lt1"/>
          </a:fillRef>
          <a:effectRef idx="0">
            <a:schemeClr val="accent2"/>
          </a:effectRef>
          <a:fontRef idx="minor">
            <a:schemeClr val="dk1"/>
          </a:fontRef>
        </p:style>
        <p:txBody>
          <a:bodyPr vert="horz" wrap="square" lIns="72000" tIns="45720" rIns="72000" bIns="45720" numCol="1" rtlCol="0" anchor="t" anchorCtr="0" compatLnSpc="1">
            <a:prstTxWarp prst="textNoShape">
              <a:avLst/>
            </a:prstTxWarp>
            <a:spAutoFit/>
          </a:bodyPr>
          <a:lstStyle/>
          <a:p>
            <a:r>
              <a:rPr lang="en-US" sz="1600" b="1" kern="0" dirty="0" smtClean="0">
                <a:solidFill>
                  <a:srgbClr val="002060"/>
                </a:solidFill>
                <a:latin typeface="IBM Plex Sans" charset="0"/>
                <a:ea typeface="IBM Plex Sans" charset="0"/>
                <a:cs typeface="IBM Plex Sans" charset="0"/>
              </a:rPr>
              <a:t>WEATHER DATA</a:t>
            </a:r>
          </a:p>
          <a:p>
            <a:endParaRPr lang="en-US" sz="1600" b="1" kern="0" dirty="0" smtClean="0">
              <a:solidFill>
                <a:srgbClr val="002060"/>
              </a:solidFill>
              <a:latin typeface="IBM Plex Sans" charset="0"/>
              <a:ea typeface="IBM Plex Sans" charset="0"/>
              <a:cs typeface="IBM Plex Sans" charset="0"/>
            </a:endParaRPr>
          </a:p>
          <a:p>
            <a:r>
              <a:rPr lang="en-US" sz="1600" kern="0" dirty="0" smtClean="0">
                <a:latin typeface="IBM Plex Sans" charset="0"/>
                <a:ea typeface="IBM Plex Sans" charset="0"/>
                <a:cs typeface="IBM Plex Sans" charset="0"/>
              </a:rPr>
              <a:t>Weather could be an important predictor in how long someone will bike. There are three primary factors in the weather riders tend to consider:</a:t>
            </a:r>
          </a:p>
          <a:p>
            <a:pPr marL="354013" lvl="1" indent="-342900">
              <a:buFont typeface="+mj-lt"/>
              <a:buAutoNum type="arabicPeriod"/>
            </a:pPr>
            <a:r>
              <a:rPr lang="en-US" sz="1600" kern="0" dirty="0" smtClean="0">
                <a:solidFill>
                  <a:schemeClr val="tx1"/>
                </a:solidFill>
                <a:latin typeface="IBM Plex Sans" charset="0"/>
                <a:ea typeface="IBM Plex Sans" charset="0"/>
                <a:cs typeface="IBM Plex Sans" charset="0"/>
              </a:rPr>
              <a:t>How cold or hot is it?</a:t>
            </a:r>
          </a:p>
          <a:p>
            <a:pPr marL="811213" lvl="2" indent="-342900">
              <a:buFont typeface="+mj-lt"/>
              <a:buAutoNum type="arabicPeriod"/>
            </a:pPr>
            <a:r>
              <a:rPr lang="en-US" sz="1600" kern="0" dirty="0">
                <a:solidFill>
                  <a:schemeClr val="tx1"/>
                </a:solidFill>
                <a:latin typeface="IBM Plex Sans" charset="0"/>
                <a:ea typeface="IBM Plex Sans" charset="0"/>
                <a:cs typeface="IBM Plex Sans" charset="0"/>
              </a:rPr>
              <a:t>Captured by </a:t>
            </a:r>
            <a:r>
              <a:rPr lang="en-US" sz="1600" b="1" kern="0" dirty="0">
                <a:solidFill>
                  <a:schemeClr val="accent2">
                    <a:lumMod val="75000"/>
                  </a:schemeClr>
                </a:solidFill>
                <a:latin typeface="IBM Plex Sans" charset="0"/>
                <a:ea typeface="IBM Plex Sans" charset="0"/>
                <a:cs typeface="IBM Plex Sans" charset="0"/>
              </a:rPr>
              <a:t>TEMP. MIN</a:t>
            </a:r>
          </a:p>
          <a:p>
            <a:pPr marL="811213" lvl="2" indent="-342900">
              <a:buFont typeface="+mj-lt"/>
              <a:buAutoNum type="arabicPeriod"/>
            </a:pPr>
            <a:r>
              <a:rPr lang="en-US" sz="1600" kern="0" dirty="0">
                <a:solidFill>
                  <a:schemeClr val="tx1"/>
                </a:solidFill>
                <a:latin typeface="IBM Plex Sans" charset="0"/>
                <a:ea typeface="IBM Plex Sans" charset="0"/>
                <a:cs typeface="IBM Plex Sans" charset="0"/>
              </a:rPr>
              <a:t>Captures by </a:t>
            </a:r>
            <a:r>
              <a:rPr lang="en-US" sz="1600" b="1" kern="0" dirty="0">
                <a:solidFill>
                  <a:schemeClr val="accent2">
                    <a:lumMod val="75000"/>
                  </a:schemeClr>
                </a:solidFill>
                <a:latin typeface="IBM Plex Sans" charset="0"/>
                <a:ea typeface="IBM Plex Sans" charset="0"/>
                <a:cs typeface="IBM Plex Sans" charset="0"/>
              </a:rPr>
              <a:t>TEMP. </a:t>
            </a:r>
            <a:r>
              <a:rPr lang="en-US" sz="1600" b="1" kern="0" dirty="0" smtClean="0">
                <a:solidFill>
                  <a:schemeClr val="accent2">
                    <a:lumMod val="75000"/>
                  </a:schemeClr>
                </a:solidFill>
                <a:latin typeface="IBM Plex Sans" charset="0"/>
                <a:ea typeface="IBM Plex Sans" charset="0"/>
                <a:cs typeface="IBM Plex Sans" charset="0"/>
              </a:rPr>
              <a:t>MAX</a:t>
            </a:r>
            <a:endParaRPr lang="en-US" sz="1600" kern="0" dirty="0" smtClean="0">
              <a:solidFill>
                <a:schemeClr val="accent2">
                  <a:lumMod val="75000"/>
                </a:schemeClr>
              </a:solidFill>
              <a:latin typeface="IBM Plex Sans" charset="0"/>
              <a:ea typeface="IBM Plex Sans" charset="0"/>
              <a:cs typeface="IBM Plex Sans" charset="0"/>
            </a:endParaRPr>
          </a:p>
          <a:p>
            <a:pPr marL="354013" lvl="1" indent="-342900">
              <a:buFont typeface="+mj-lt"/>
              <a:buAutoNum type="arabicPeriod"/>
            </a:pPr>
            <a:r>
              <a:rPr lang="en-US" sz="1600" kern="0" dirty="0" smtClean="0">
                <a:solidFill>
                  <a:schemeClr val="tx1"/>
                </a:solidFill>
                <a:latin typeface="IBM Plex Sans" charset="0"/>
                <a:ea typeface="IBM Plex Sans" charset="0"/>
                <a:cs typeface="IBM Plex Sans" charset="0"/>
              </a:rPr>
              <a:t>How much rain or snow is there?</a:t>
            </a:r>
            <a:endParaRPr lang="en-US" sz="1600" kern="0" dirty="0">
              <a:solidFill>
                <a:schemeClr val="tx1"/>
              </a:solidFill>
              <a:latin typeface="IBM Plex Sans" charset="0"/>
              <a:ea typeface="IBM Plex Sans" charset="0"/>
              <a:cs typeface="IBM Plex Sans" charset="0"/>
            </a:endParaRPr>
          </a:p>
          <a:p>
            <a:pPr marL="811213" lvl="2" indent="-342900">
              <a:buFont typeface="+mj-lt"/>
              <a:buAutoNum type="arabicPeriod"/>
            </a:pPr>
            <a:r>
              <a:rPr lang="en-US" sz="1600" kern="0" dirty="0" smtClean="0">
                <a:solidFill>
                  <a:schemeClr val="tx1"/>
                </a:solidFill>
                <a:latin typeface="IBM Plex Sans" charset="0"/>
                <a:ea typeface="IBM Plex Sans" charset="0"/>
                <a:cs typeface="IBM Plex Sans" charset="0"/>
              </a:rPr>
              <a:t>Captured by </a:t>
            </a:r>
            <a:r>
              <a:rPr lang="en-US" sz="1600" b="1" kern="0" dirty="0" smtClean="0">
                <a:solidFill>
                  <a:schemeClr val="accent2">
                    <a:lumMod val="75000"/>
                  </a:schemeClr>
                </a:solidFill>
                <a:latin typeface="IBM Plex Sans" charset="0"/>
                <a:ea typeface="IBM Plex Sans" charset="0"/>
                <a:cs typeface="IBM Plex Sans" charset="0"/>
              </a:rPr>
              <a:t>PRECIPITATION</a:t>
            </a:r>
            <a:endParaRPr lang="en-US" sz="1600" kern="0" dirty="0" smtClean="0">
              <a:solidFill>
                <a:schemeClr val="accent2">
                  <a:lumMod val="75000"/>
                </a:schemeClr>
              </a:solidFill>
              <a:latin typeface="IBM Plex Sans" charset="0"/>
              <a:ea typeface="IBM Plex Sans" charset="0"/>
              <a:cs typeface="IBM Plex Sans" charset="0"/>
            </a:endParaRPr>
          </a:p>
          <a:p>
            <a:pPr marL="11113" lvl="1"/>
            <a:endParaRPr lang="en-US" sz="1600" b="1" kern="0" dirty="0" smtClean="0">
              <a:solidFill>
                <a:srgbClr val="002060"/>
              </a:solidFill>
              <a:latin typeface="IBM Plex Sans" charset="0"/>
              <a:ea typeface="IBM Plex Sans" charset="0"/>
              <a:cs typeface="IBM Plex Sans" charset="0"/>
            </a:endParaRPr>
          </a:p>
          <a:p>
            <a:pPr marL="11113" lvl="1"/>
            <a:r>
              <a:rPr lang="en-US" sz="1600" b="1" kern="0" dirty="0" smtClean="0">
                <a:solidFill>
                  <a:srgbClr val="002060"/>
                </a:solidFill>
                <a:latin typeface="IBM Plex Sans" charset="0"/>
                <a:ea typeface="IBM Plex Sans" charset="0"/>
                <a:cs typeface="IBM Plex Sans" charset="0"/>
              </a:rPr>
              <a:t>EVALUATING THE MODEL</a:t>
            </a:r>
          </a:p>
          <a:p>
            <a:pPr marL="11113" lvl="1"/>
            <a:endParaRPr lang="en-US" sz="1600" b="1" kern="0" dirty="0">
              <a:solidFill>
                <a:srgbClr val="002060"/>
              </a:solidFill>
              <a:latin typeface="IBM Plex Sans" charset="0"/>
              <a:ea typeface="IBM Plex Sans" charset="0"/>
              <a:cs typeface="IBM Plex Sans" charset="0"/>
            </a:endParaRPr>
          </a:p>
          <a:p>
            <a:pPr marL="296863" lvl="1" indent="-285750">
              <a:buFont typeface="Arial" charset="0"/>
              <a:buChar char="•"/>
            </a:pPr>
            <a:r>
              <a:rPr lang="en-US" sz="1600" kern="0" dirty="0" smtClean="0">
                <a:solidFill>
                  <a:schemeClr val="tx1"/>
                </a:solidFill>
                <a:latin typeface="IBM Plex Sans" charset="0"/>
                <a:ea typeface="IBM Plex Sans" charset="0"/>
                <a:cs typeface="IBM Plex Sans" charset="0"/>
              </a:rPr>
              <a:t>The model performs marginally better, with an R-Squared of </a:t>
            </a:r>
            <a:r>
              <a:rPr lang="en-US" sz="1600" b="1" kern="0" dirty="0" smtClean="0">
                <a:solidFill>
                  <a:schemeClr val="accent2">
                    <a:lumMod val="75000"/>
                  </a:schemeClr>
                </a:solidFill>
                <a:latin typeface="IBM Plex Sans" charset="0"/>
                <a:ea typeface="IBM Plex Sans" charset="0"/>
                <a:cs typeface="IBM Plex Sans" charset="0"/>
              </a:rPr>
              <a:t>0.779.</a:t>
            </a:r>
            <a:r>
              <a:rPr lang="en-US" sz="1600" kern="0" dirty="0" smtClean="0">
                <a:solidFill>
                  <a:schemeClr val="tx1"/>
                </a:solidFill>
                <a:latin typeface="IBM Plex Sans" charset="0"/>
                <a:ea typeface="IBM Plex Sans" charset="0"/>
                <a:cs typeface="IBM Plex Sans" charset="0"/>
              </a:rPr>
              <a:t> The model does not perform any better and the weather just acts as noise. We also looked at p-values of each variable to come to this conclusion</a:t>
            </a:r>
          </a:p>
          <a:p>
            <a:pPr marL="296863" lvl="1" indent="-285750">
              <a:buFont typeface="Arial" charset="0"/>
              <a:buChar char="•"/>
            </a:pPr>
            <a:r>
              <a:rPr lang="en-US" sz="1600" kern="0" dirty="0" smtClean="0">
                <a:solidFill>
                  <a:schemeClr val="tx1"/>
                </a:solidFill>
                <a:latin typeface="IBM Plex Sans" charset="0"/>
                <a:ea typeface="IBM Plex Sans" charset="0"/>
                <a:cs typeface="IBM Plex Sans" charset="0"/>
              </a:rPr>
              <a:t>Final model will not include weather since it is ineffective </a:t>
            </a:r>
            <a:endParaRPr lang="en-US" sz="1600" kern="0" dirty="0">
              <a:solidFill>
                <a:schemeClr val="tx1"/>
              </a:solidFill>
              <a:latin typeface="IBM Plex Sans" charset="0"/>
              <a:ea typeface="IBM Plex Sans" charset="0"/>
              <a:cs typeface="IBM Plex Sans" charset="0"/>
            </a:endParaRPr>
          </a:p>
          <a:p>
            <a:pPr lvl="2"/>
            <a:endParaRPr lang="en-US" sz="1600" kern="0" dirty="0" smtClean="0">
              <a:latin typeface="IBM Plex Sans" charset="0"/>
              <a:ea typeface="IBM Plex Sans" charset="0"/>
              <a:cs typeface="IBM Plex Sans" charset="0"/>
            </a:endParaRPr>
          </a:p>
        </p:txBody>
      </p:sp>
      <p:graphicFrame>
        <p:nvGraphicFramePr>
          <p:cNvPr id="4" name="Table 3"/>
          <p:cNvGraphicFramePr>
            <a:graphicFrameLocks noGrp="1"/>
          </p:cNvGraphicFramePr>
          <p:nvPr>
            <p:extLst>
              <p:ext uri="{D42A27DB-BD31-4B8C-83A1-F6EECF244321}">
                <p14:modId xmlns:p14="http://schemas.microsoft.com/office/powerpoint/2010/main" val="825779272"/>
              </p:ext>
            </p:extLst>
          </p:nvPr>
        </p:nvGraphicFramePr>
        <p:xfrm>
          <a:off x="6240163" y="1107597"/>
          <a:ext cx="5864208" cy="3677729"/>
        </p:xfrm>
        <a:graphic>
          <a:graphicData uri="http://schemas.openxmlformats.org/drawingml/2006/table">
            <a:tbl>
              <a:tblPr/>
              <a:tblGrid>
                <a:gridCol w="1466052"/>
                <a:gridCol w="1466052"/>
                <a:gridCol w="1466052"/>
                <a:gridCol w="1466052"/>
              </a:tblGrid>
              <a:tr h="282981">
                <a:tc>
                  <a:txBody>
                    <a:bodyPr/>
                    <a:lstStyle/>
                    <a:p>
                      <a:r>
                        <a:rPr lang="en-US" b="1" dirty="0"/>
                        <a:t>Dep. Variable: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t>Minutes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R-squared: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fi-FI" dirty="0"/>
                        <a:t>0.779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78853">
                <a:tc>
                  <a:txBody>
                    <a:bodyPr/>
                    <a:lstStyle/>
                    <a:p>
                      <a:r>
                        <a:rPr lang="en-US" b="1" dirty="0"/>
                        <a:t>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t>OLS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Adj. R-squared: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fi-FI"/>
                        <a:t>0.779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82981">
                <a:tc>
                  <a:txBody>
                    <a:bodyPr/>
                    <a:lstStyle/>
                    <a:p>
                      <a:r>
                        <a:rPr lang="en-US" b="1" dirty="0"/>
                        <a:t>Method: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t>Least Squares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F-statistic: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mr-IN"/>
                        <a:t>2.684e+05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78853">
                <a:tc>
                  <a:txBody>
                    <a:bodyPr/>
                    <a:lstStyle/>
                    <a:p>
                      <a:r>
                        <a:rPr lang="en-US" b="1" dirty="0"/>
                        <a:t>Date: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is-IS"/>
                        <a:t>Mon, 30 Apr 2018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err="1"/>
                        <a:t>Prob</a:t>
                      </a:r>
                      <a:r>
                        <a:rPr lang="en-US" b="1" dirty="0"/>
                        <a:t> (F-statistic):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nb-NO"/>
                        <a:t>0.00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78853">
                <a:tc>
                  <a:txBody>
                    <a:bodyPr/>
                    <a:lstStyle/>
                    <a:p>
                      <a:r>
                        <a:rPr lang="en-US" b="1" dirty="0"/>
                        <a:t>Time: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is-IS"/>
                        <a:t>21:22:21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Log-Likelihood: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mr-IN"/>
                        <a:t>-3.4556e+06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78853">
                <a:tc>
                  <a:txBody>
                    <a:bodyPr/>
                    <a:lstStyle/>
                    <a:p>
                      <a:r>
                        <a:rPr lang="en-US" b="1" dirty="0"/>
                        <a:t>No. Observations: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cs-CZ"/>
                        <a:t>1218649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fi-FI" b="1" dirty="0"/>
                        <a:t>AIC: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it-IT"/>
                        <a:t>6.911e+06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82981">
                <a:tc>
                  <a:txBody>
                    <a:bodyPr/>
                    <a:lstStyle/>
                    <a:p>
                      <a:r>
                        <a:rPr lang="en-US" b="1" dirty="0" err="1"/>
                        <a:t>Df</a:t>
                      </a:r>
                      <a:r>
                        <a:rPr lang="en-US" b="1" dirty="0"/>
                        <a:t> Residuals: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cs-CZ"/>
                        <a:t>1218632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fi-FI" b="1" dirty="0"/>
                        <a:t>BIC: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it-IT"/>
                        <a:t>6.911e+06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82981">
                <a:tc>
                  <a:txBody>
                    <a:bodyPr/>
                    <a:lstStyle/>
                    <a:p>
                      <a:r>
                        <a:rPr lang="en-US" b="1" dirty="0" err="1"/>
                        <a:t>Df</a:t>
                      </a:r>
                      <a:r>
                        <a:rPr lang="en-US" b="1" dirty="0"/>
                        <a:t> 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t>16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78853">
                <a:tc>
                  <a:txBody>
                    <a:bodyPr/>
                    <a:lstStyle/>
                    <a:p>
                      <a:r>
                        <a:rPr lang="en-US" b="1" dirty="0"/>
                        <a:t>Covariance 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err="1"/>
                        <a:t>nonrobust</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7156594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293889"/>
            <a:ext cx="10995321" cy="410369"/>
          </a:xfrm>
        </p:spPr>
        <p:txBody>
          <a:bodyPr/>
          <a:lstStyle/>
          <a:p>
            <a:pPr algn="ctr"/>
            <a:r>
              <a:rPr lang="en-US" sz="2400" b="1" dirty="0" smtClean="0">
                <a:solidFill>
                  <a:schemeClr val="accent2">
                    <a:lumMod val="75000"/>
                  </a:schemeClr>
                </a:solidFill>
                <a:latin typeface="IBM Plex Sans" charset="0"/>
                <a:ea typeface="IBM Plex Sans" charset="0"/>
                <a:cs typeface="IBM Plex Sans" charset="0"/>
              </a:rPr>
              <a:t>Final Model</a:t>
            </a:r>
            <a:endParaRPr lang="en-US" sz="2400" b="1" dirty="0">
              <a:latin typeface="IBM Plex Sans" charset="0"/>
              <a:ea typeface="IBM Plex Sans" charset="0"/>
              <a:cs typeface="IBM Plex Sans" charset="0"/>
            </a:endParaRPr>
          </a:p>
        </p:txBody>
      </p:sp>
      <p:sp>
        <p:nvSpPr>
          <p:cNvPr id="8" name="TextBox 7"/>
          <p:cNvSpPr txBox="1"/>
          <p:nvPr/>
        </p:nvSpPr>
        <p:spPr bwMode="auto">
          <a:xfrm>
            <a:off x="214275" y="1107597"/>
            <a:ext cx="5649316" cy="4770537"/>
          </a:xfrm>
          <a:prstGeom prst="rect">
            <a:avLst/>
          </a:prstGeom>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style>
          <a:lnRef idx="2">
            <a:schemeClr val="accent2"/>
          </a:lnRef>
          <a:fillRef idx="1">
            <a:schemeClr val="lt1"/>
          </a:fillRef>
          <a:effectRef idx="0">
            <a:schemeClr val="accent2"/>
          </a:effectRef>
          <a:fontRef idx="minor">
            <a:schemeClr val="dk1"/>
          </a:fontRef>
        </p:style>
        <p:txBody>
          <a:bodyPr vert="horz" wrap="square" lIns="72000" tIns="45720" rIns="72000" bIns="45720" numCol="1" rtlCol="0" anchor="t" anchorCtr="0" compatLnSpc="1">
            <a:prstTxWarp prst="textNoShape">
              <a:avLst/>
            </a:prstTxWarp>
            <a:spAutoFit/>
          </a:bodyPr>
          <a:lstStyle/>
          <a:p>
            <a:r>
              <a:rPr lang="en-US" sz="1600" b="1" kern="0" dirty="0" smtClean="0">
                <a:solidFill>
                  <a:srgbClr val="002060"/>
                </a:solidFill>
                <a:latin typeface="IBM Plex Sans" charset="0"/>
                <a:ea typeface="IBM Plex Sans" charset="0"/>
                <a:cs typeface="IBM Plex Sans" charset="0"/>
              </a:rPr>
              <a:t>PREDICTORS</a:t>
            </a:r>
          </a:p>
          <a:p>
            <a:endParaRPr lang="en-US" sz="1600" b="1" kern="0" dirty="0" smtClean="0">
              <a:solidFill>
                <a:srgbClr val="002060"/>
              </a:solidFill>
              <a:latin typeface="IBM Plex Sans" charset="0"/>
              <a:ea typeface="IBM Plex Sans" charset="0"/>
              <a:cs typeface="IBM Plex Sans" charset="0"/>
            </a:endParaRPr>
          </a:p>
          <a:p>
            <a:pPr marL="354013" lvl="1" indent="-342900">
              <a:buFont typeface="+mj-lt"/>
              <a:buAutoNum type="arabicPeriod"/>
            </a:pPr>
            <a:r>
              <a:rPr lang="en-US" sz="1600" kern="0" dirty="0" smtClean="0">
                <a:solidFill>
                  <a:srgbClr val="002060"/>
                </a:solidFill>
                <a:latin typeface="IBM Plex Sans" charset="0"/>
                <a:ea typeface="IBM Plex Sans" charset="0"/>
                <a:cs typeface="IBM Plex Sans" charset="0"/>
              </a:rPr>
              <a:t>Distance</a:t>
            </a:r>
          </a:p>
          <a:p>
            <a:pPr marL="354013" lvl="1" indent="-342900">
              <a:buFont typeface="+mj-lt"/>
              <a:buAutoNum type="arabicPeriod"/>
            </a:pPr>
            <a:r>
              <a:rPr lang="en-US" sz="1600" kern="0" dirty="0" smtClean="0">
                <a:solidFill>
                  <a:srgbClr val="002060"/>
                </a:solidFill>
                <a:latin typeface="IBM Plex Sans" charset="0"/>
                <a:ea typeface="IBM Plex Sans" charset="0"/>
                <a:cs typeface="IBM Plex Sans" charset="0"/>
              </a:rPr>
              <a:t>Gender</a:t>
            </a:r>
          </a:p>
          <a:p>
            <a:pPr marL="354013" lvl="1" indent="-342900">
              <a:buFont typeface="+mj-lt"/>
              <a:buAutoNum type="arabicPeriod"/>
            </a:pPr>
            <a:r>
              <a:rPr lang="en-US" sz="1600" kern="0" dirty="0" smtClean="0">
                <a:solidFill>
                  <a:srgbClr val="002060"/>
                </a:solidFill>
                <a:latin typeface="IBM Plex Sans" charset="0"/>
                <a:ea typeface="IBM Plex Sans" charset="0"/>
                <a:cs typeface="IBM Plex Sans" charset="0"/>
              </a:rPr>
              <a:t>User Type</a:t>
            </a:r>
          </a:p>
          <a:p>
            <a:pPr marL="354013" lvl="1" indent="-342900">
              <a:buFont typeface="+mj-lt"/>
              <a:buAutoNum type="arabicPeriod"/>
            </a:pPr>
            <a:r>
              <a:rPr lang="en-US" sz="1600" kern="0" dirty="0" smtClean="0">
                <a:solidFill>
                  <a:srgbClr val="002060"/>
                </a:solidFill>
                <a:latin typeface="IBM Plex Sans" charset="0"/>
                <a:ea typeface="IBM Plex Sans" charset="0"/>
                <a:cs typeface="IBM Plex Sans" charset="0"/>
              </a:rPr>
              <a:t>Time of Day</a:t>
            </a:r>
          </a:p>
          <a:p>
            <a:pPr marL="354013" lvl="1" indent="-342900">
              <a:buFont typeface="+mj-lt"/>
              <a:buAutoNum type="arabicPeriod"/>
            </a:pPr>
            <a:r>
              <a:rPr lang="en-US" sz="1600" kern="0" dirty="0" smtClean="0">
                <a:solidFill>
                  <a:srgbClr val="002060"/>
                </a:solidFill>
                <a:latin typeface="IBM Plex Sans" charset="0"/>
                <a:ea typeface="IBM Plex Sans" charset="0"/>
                <a:cs typeface="IBM Plex Sans" charset="0"/>
              </a:rPr>
              <a:t>Season</a:t>
            </a:r>
          </a:p>
          <a:p>
            <a:pPr marL="354013" lvl="1" indent="-342900">
              <a:buFont typeface="+mj-lt"/>
              <a:buAutoNum type="arabicPeriod"/>
            </a:pPr>
            <a:r>
              <a:rPr lang="en-US" sz="1600" kern="0" dirty="0" smtClean="0">
                <a:solidFill>
                  <a:srgbClr val="002060"/>
                </a:solidFill>
                <a:latin typeface="IBM Plex Sans" charset="0"/>
                <a:ea typeface="IBM Plex Sans" charset="0"/>
                <a:cs typeface="IBM Plex Sans" charset="0"/>
              </a:rPr>
              <a:t>Average Duration for Trip Based on Gender</a:t>
            </a:r>
          </a:p>
          <a:p>
            <a:pPr marL="354013" lvl="1" indent="-342900">
              <a:buFont typeface="+mj-lt"/>
              <a:buAutoNum type="arabicPeriod"/>
            </a:pPr>
            <a:r>
              <a:rPr lang="en-US" sz="1600" kern="0" dirty="0" smtClean="0">
                <a:solidFill>
                  <a:srgbClr val="002060"/>
                </a:solidFill>
                <a:latin typeface="IBM Plex Sans" charset="0"/>
                <a:ea typeface="IBM Plex Sans" charset="0"/>
                <a:cs typeface="IBM Plex Sans" charset="0"/>
              </a:rPr>
              <a:t>Average Speed for Trip Based on Gender</a:t>
            </a:r>
            <a:endParaRPr lang="en-US" sz="1600" kern="0" dirty="0">
              <a:solidFill>
                <a:srgbClr val="002060"/>
              </a:solidFill>
              <a:latin typeface="IBM Plex Sans" charset="0"/>
              <a:ea typeface="IBM Plex Sans" charset="0"/>
              <a:cs typeface="IBM Plex Sans" charset="0"/>
            </a:endParaRPr>
          </a:p>
          <a:p>
            <a:pPr marL="354013" lvl="1" indent="-342900">
              <a:buFont typeface="+mj-lt"/>
              <a:buAutoNum type="arabicPeriod"/>
            </a:pPr>
            <a:endParaRPr lang="en-US" sz="1600" b="1" kern="0" dirty="0" smtClean="0">
              <a:solidFill>
                <a:srgbClr val="002060"/>
              </a:solidFill>
              <a:latin typeface="IBM Plex Sans" charset="0"/>
              <a:ea typeface="IBM Plex Sans" charset="0"/>
              <a:cs typeface="IBM Plex Sans" charset="0"/>
            </a:endParaRPr>
          </a:p>
          <a:p>
            <a:pPr marL="11113" lvl="1"/>
            <a:r>
              <a:rPr lang="en-US" sz="1600" b="1" kern="0" dirty="0" smtClean="0">
                <a:solidFill>
                  <a:srgbClr val="002060"/>
                </a:solidFill>
                <a:latin typeface="IBM Plex Sans" charset="0"/>
                <a:ea typeface="IBM Plex Sans" charset="0"/>
                <a:cs typeface="IBM Plex Sans" charset="0"/>
              </a:rPr>
              <a:t>NEXT STEPS</a:t>
            </a:r>
          </a:p>
          <a:p>
            <a:pPr marL="11113" lvl="1"/>
            <a:endParaRPr lang="en-US" sz="1600" b="1" kern="0" dirty="0">
              <a:solidFill>
                <a:srgbClr val="002060"/>
              </a:solidFill>
              <a:latin typeface="IBM Plex Sans" charset="0"/>
              <a:ea typeface="IBM Plex Sans" charset="0"/>
              <a:cs typeface="IBM Plex Sans" charset="0"/>
            </a:endParaRPr>
          </a:p>
          <a:p>
            <a:pPr marL="296863" lvl="1" indent="-285750">
              <a:buFont typeface="Arial" charset="0"/>
              <a:buChar char="•"/>
            </a:pPr>
            <a:r>
              <a:rPr lang="en-US" sz="1600" kern="0" dirty="0" smtClean="0">
                <a:solidFill>
                  <a:schemeClr val="tx1"/>
                </a:solidFill>
                <a:latin typeface="IBM Plex Sans" charset="0"/>
                <a:ea typeface="IBM Plex Sans" charset="0"/>
                <a:cs typeface="IBM Plex Sans" charset="0"/>
              </a:rPr>
              <a:t>We highly encourage further investment in developing the new feature for the kiosk</a:t>
            </a:r>
          </a:p>
          <a:p>
            <a:pPr marL="296863" lvl="1" indent="-285750">
              <a:buFont typeface="Arial" charset="0"/>
              <a:buChar char="•"/>
            </a:pPr>
            <a:r>
              <a:rPr lang="en-US" sz="1600" kern="0" dirty="0" smtClean="0">
                <a:solidFill>
                  <a:schemeClr val="tx1"/>
                </a:solidFill>
                <a:latin typeface="IBM Plex Sans" charset="0"/>
                <a:ea typeface="IBM Plex Sans" charset="0"/>
                <a:cs typeface="IBM Plex Sans" charset="0"/>
              </a:rPr>
              <a:t>Although the model is pretty good, it would be even better if integrated with big data tools and the Google Maps API</a:t>
            </a:r>
          </a:p>
          <a:p>
            <a:pPr marL="296863" lvl="1" indent="-285750">
              <a:buFont typeface="Arial" charset="0"/>
              <a:buChar char="•"/>
            </a:pPr>
            <a:r>
              <a:rPr lang="en-US" sz="1600" kern="0" dirty="0" smtClean="0">
                <a:solidFill>
                  <a:schemeClr val="tx1"/>
                </a:solidFill>
                <a:latin typeface="IBM Plex Sans" charset="0"/>
                <a:ea typeface="IBM Plex Sans" charset="0"/>
                <a:cs typeface="IBM Plex Sans" charset="0"/>
              </a:rPr>
              <a:t>Let’s try to include more data beyond 2017 to get a better idea of seasonal effect on the data</a:t>
            </a:r>
          </a:p>
        </p:txBody>
      </p:sp>
      <p:graphicFrame>
        <p:nvGraphicFramePr>
          <p:cNvPr id="5" name="Table 4"/>
          <p:cNvGraphicFramePr>
            <a:graphicFrameLocks noGrp="1"/>
          </p:cNvGraphicFramePr>
          <p:nvPr>
            <p:extLst>
              <p:ext uri="{D42A27DB-BD31-4B8C-83A1-F6EECF244321}">
                <p14:modId xmlns:p14="http://schemas.microsoft.com/office/powerpoint/2010/main" val="374817321"/>
              </p:ext>
            </p:extLst>
          </p:nvPr>
        </p:nvGraphicFramePr>
        <p:xfrm>
          <a:off x="5863592" y="1119027"/>
          <a:ext cx="6328408" cy="3898746"/>
        </p:xfrm>
        <a:graphic>
          <a:graphicData uri="http://schemas.openxmlformats.org/drawingml/2006/table">
            <a:tbl>
              <a:tblPr/>
              <a:tblGrid>
                <a:gridCol w="1582102"/>
                <a:gridCol w="1582102"/>
                <a:gridCol w="1582102"/>
                <a:gridCol w="1582102"/>
              </a:tblGrid>
              <a:tr h="345175">
                <a:tc>
                  <a:txBody>
                    <a:bodyPr/>
                    <a:lstStyle/>
                    <a:p>
                      <a:r>
                        <a:rPr lang="en-US" b="1" dirty="0"/>
                        <a:t>Dep. Variable: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Minutes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R-squared: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nb-NO" dirty="0"/>
                        <a:t>0.746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74205">
                <a:tc>
                  <a:txBody>
                    <a:bodyPr/>
                    <a:lstStyle/>
                    <a:p>
                      <a:r>
                        <a:rPr lang="en-US" b="1" dirty="0"/>
                        <a:t>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OLS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Adj. R-squared: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nb-NO" dirty="0"/>
                        <a:t>0.746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45175">
                <a:tc>
                  <a:txBody>
                    <a:bodyPr/>
                    <a:lstStyle/>
                    <a:p>
                      <a:r>
                        <a:rPr lang="en-US" b="1" dirty="0"/>
                        <a:t>Method: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t>Least Squares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F-statistic: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mr-IN" dirty="0"/>
                        <a:t>2.759e+06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566222">
                <a:tc>
                  <a:txBody>
                    <a:bodyPr/>
                    <a:lstStyle/>
                    <a:p>
                      <a:r>
                        <a:rPr lang="en-US" b="1" dirty="0"/>
                        <a:t>Date: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is-IS"/>
                        <a:t>Mon, 30 Apr 2018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err="1"/>
                        <a:t>Prob</a:t>
                      </a:r>
                      <a:r>
                        <a:rPr lang="en-US" b="1" dirty="0"/>
                        <a:t> (F-statistic):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nb-NO" dirty="0"/>
                        <a:t>0.00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45175">
                <a:tc>
                  <a:txBody>
                    <a:bodyPr/>
                    <a:lstStyle/>
                    <a:p>
                      <a:r>
                        <a:rPr lang="en-US" b="1" dirty="0"/>
                        <a:t>Time: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cs-CZ"/>
                        <a:t>21:51:11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Log-Likelihood: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mr-IN" dirty="0"/>
                        <a:t>-3.5390e+07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566222">
                <a:tc>
                  <a:txBody>
                    <a:bodyPr/>
                    <a:lstStyle/>
                    <a:p>
                      <a:r>
                        <a:rPr lang="en-US" b="1" dirty="0"/>
                        <a:t>No. Observations: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cs-CZ"/>
                        <a:t>12186496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fi-FI" b="1" dirty="0"/>
                        <a:t>AIC: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is-IS" dirty="0"/>
                        <a:t>7.078e+07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45175">
                <a:tc>
                  <a:txBody>
                    <a:bodyPr/>
                    <a:lstStyle/>
                    <a:p>
                      <a:r>
                        <a:rPr lang="en-US" b="1" dirty="0" err="1"/>
                        <a:t>Df</a:t>
                      </a:r>
                      <a:r>
                        <a:rPr lang="en-US" b="1" dirty="0"/>
                        <a:t> Residuals: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cs-CZ"/>
                        <a:t>12186482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fi-FI" b="1" dirty="0"/>
                        <a:t>BIC: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is-IS" dirty="0"/>
                        <a:t>7.078e+07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45175">
                <a:tc>
                  <a:txBody>
                    <a:bodyPr/>
                    <a:lstStyle/>
                    <a:p>
                      <a:r>
                        <a:rPr lang="en-US" b="1" dirty="0" err="1"/>
                        <a:t>Df</a:t>
                      </a:r>
                      <a:r>
                        <a:rPr lang="en-US" b="1" dirty="0"/>
                        <a:t> 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is-IS"/>
                        <a:t>13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566222">
                <a:tc>
                  <a:txBody>
                    <a:bodyPr/>
                    <a:lstStyle/>
                    <a:p>
                      <a:r>
                        <a:rPr lang="en-US" b="1" dirty="0"/>
                        <a:t>Covariance 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err="1"/>
                        <a:t>nonrobust</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6580819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44676" y="2021042"/>
            <a:ext cx="6216249" cy="3287228"/>
          </a:xfrm>
        </p:spPr>
        <p:txBody>
          <a:bodyPr/>
          <a:lstStyle/>
          <a:p>
            <a:r>
              <a:rPr lang="en-US" sz="2800" dirty="0" smtClean="0">
                <a:solidFill>
                  <a:schemeClr val="bg1">
                    <a:lumMod val="85000"/>
                  </a:schemeClr>
                </a:solidFill>
              </a:rPr>
              <a:t/>
            </a:r>
            <a:br>
              <a:rPr lang="en-US" sz="2800" dirty="0" smtClean="0">
                <a:solidFill>
                  <a:schemeClr val="bg1">
                    <a:lumMod val="85000"/>
                  </a:schemeClr>
                </a:solidFill>
              </a:rPr>
            </a:br>
            <a:r>
              <a:rPr lang="en-US" sz="2800" b="1" dirty="0" smtClean="0">
                <a:solidFill>
                  <a:schemeClr val="accent2">
                    <a:lumMod val="75000"/>
                  </a:schemeClr>
                </a:solidFill>
              </a:rPr>
              <a:t>Appendix</a:t>
            </a:r>
            <a:endParaRPr lang="en-US" sz="2800" b="1" dirty="0">
              <a:solidFill>
                <a:schemeClr val="accent2">
                  <a:lumMod val="75000"/>
                </a:schemeClr>
              </a:solidFill>
            </a:endParaRPr>
          </a:p>
        </p:txBody>
      </p:sp>
    </p:spTree>
    <p:extLst>
      <p:ext uri="{BB962C8B-B14F-4D97-AF65-F5344CB8AC3E}">
        <p14:creationId xmlns:p14="http://schemas.microsoft.com/office/powerpoint/2010/main" val="3144927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293889"/>
            <a:ext cx="10995321" cy="410369"/>
          </a:xfrm>
        </p:spPr>
        <p:txBody>
          <a:bodyPr/>
          <a:lstStyle/>
          <a:p>
            <a:pPr algn="ctr"/>
            <a:r>
              <a:rPr lang="en-US" sz="2400" b="1" dirty="0" smtClean="0">
                <a:solidFill>
                  <a:schemeClr val="accent2">
                    <a:lumMod val="75000"/>
                  </a:schemeClr>
                </a:solidFill>
                <a:latin typeface="IBM Plex Sans" charset="0"/>
                <a:ea typeface="IBM Plex Sans" charset="0"/>
                <a:cs typeface="IBM Plex Sans" charset="0"/>
              </a:rPr>
              <a:t>Trip Duration by User Type</a:t>
            </a:r>
            <a:endParaRPr lang="en-US" sz="2400" b="1" dirty="0">
              <a:latin typeface="IBM Plex Sans" charset="0"/>
              <a:ea typeface="IBM Plex Sans" charset="0"/>
              <a:cs typeface="IBM Plex Sans" charset="0"/>
            </a:endParaRPr>
          </a:p>
        </p:txBody>
      </p:sp>
      <p:sp>
        <p:nvSpPr>
          <p:cNvPr id="7" name="TextBox 6"/>
          <p:cNvSpPr txBox="1"/>
          <p:nvPr/>
        </p:nvSpPr>
        <p:spPr bwMode="auto">
          <a:xfrm>
            <a:off x="609599" y="2369713"/>
            <a:ext cx="2648756" cy="280076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72000" tIns="45720" rIns="72000" bIns="45720" numCol="1" rtlCol="0" anchor="t" anchorCtr="0" compatLnSpc="1">
            <a:prstTxWarp prst="textNoShape">
              <a:avLst/>
            </a:prstTxWarp>
            <a:spAutoFit/>
          </a:bodyPr>
          <a:lstStyle/>
          <a:p>
            <a:r>
              <a:rPr lang="en-US" sz="1600" b="1" kern="0" dirty="0" smtClean="0">
                <a:solidFill>
                  <a:srgbClr val="002060"/>
                </a:solidFill>
                <a:latin typeface="IBM Plex Sans" charset="0"/>
                <a:ea typeface="IBM Plex Sans" charset="0"/>
                <a:cs typeface="IBM Plex Sans" charset="0"/>
              </a:rPr>
              <a:t>Average Trip Duration for “Customer”</a:t>
            </a:r>
          </a:p>
          <a:p>
            <a:endParaRPr lang="en-US" sz="1600" b="1" kern="0" dirty="0">
              <a:solidFill>
                <a:srgbClr val="002060"/>
              </a:solidFill>
              <a:latin typeface="IBM Plex Sans" charset="0"/>
              <a:ea typeface="IBM Plex Sans" charset="0"/>
              <a:cs typeface="IBM Plex Sans" charset="0"/>
            </a:endParaRPr>
          </a:p>
          <a:p>
            <a:pPr marL="285750" indent="-285750">
              <a:buFont typeface="Arial" charset="0"/>
              <a:buChar char="•"/>
            </a:pPr>
            <a:r>
              <a:rPr lang="en-US" sz="1600" kern="0" dirty="0" smtClean="0">
                <a:latin typeface="IBM Plex Sans" charset="0"/>
                <a:ea typeface="IBM Plex Sans" charset="0"/>
                <a:cs typeface="IBM Plex Sans" charset="0"/>
              </a:rPr>
              <a:t>2507.79 Seconds</a:t>
            </a:r>
          </a:p>
          <a:p>
            <a:endParaRPr lang="en-US" sz="1600" b="1" kern="0" dirty="0">
              <a:solidFill>
                <a:srgbClr val="002060"/>
              </a:solidFill>
              <a:latin typeface="IBM Plex Sans" charset="0"/>
              <a:ea typeface="IBM Plex Sans" charset="0"/>
              <a:cs typeface="IBM Plex Sans" charset="0"/>
            </a:endParaRPr>
          </a:p>
          <a:p>
            <a:r>
              <a:rPr lang="en-US" sz="1600" b="1" kern="0" dirty="0">
                <a:solidFill>
                  <a:srgbClr val="002060"/>
                </a:solidFill>
                <a:latin typeface="IBM Plex Sans" charset="0"/>
                <a:ea typeface="IBM Plex Sans" charset="0"/>
                <a:cs typeface="IBM Plex Sans" charset="0"/>
              </a:rPr>
              <a:t>Average Trip Duration for </a:t>
            </a:r>
            <a:r>
              <a:rPr lang="en-US" sz="1600" b="1" kern="0" dirty="0" smtClean="0">
                <a:solidFill>
                  <a:srgbClr val="002060"/>
                </a:solidFill>
                <a:latin typeface="IBM Plex Sans" charset="0"/>
                <a:ea typeface="IBM Plex Sans" charset="0"/>
                <a:cs typeface="IBM Plex Sans" charset="0"/>
              </a:rPr>
              <a:t>“Subscriber”</a:t>
            </a:r>
          </a:p>
          <a:p>
            <a:endParaRPr lang="en-US" sz="1600" b="1" kern="0" dirty="0">
              <a:solidFill>
                <a:srgbClr val="002060"/>
              </a:solidFill>
              <a:latin typeface="IBM Plex Sans" charset="0"/>
              <a:ea typeface="IBM Plex Sans" charset="0"/>
              <a:cs typeface="IBM Plex Sans" charset="0"/>
            </a:endParaRPr>
          </a:p>
          <a:p>
            <a:pPr marL="285750" indent="-285750">
              <a:buFont typeface="Arial" charset="0"/>
              <a:buChar char="•"/>
            </a:pPr>
            <a:r>
              <a:rPr lang="en-US" sz="1600" kern="0" dirty="0" smtClean="0">
                <a:latin typeface="IBM Plex Sans" charset="0"/>
                <a:ea typeface="IBM Plex Sans" charset="0"/>
                <a:cs typeface="IBM Plex Sans" charset="0"/>
              </a:rPr>
              <a:t>812.32 Seconds</a:t>
            </a:r>
            <a:endParaRPr lang="en-US" sz="1600" kern="0" dirty="0">
              <a:latin typeface="IBM Plex Sans" charset="0"/>
              <a:ea typeface="IBM Plex Sans" charset="0"/>
              <a:cs typeface="IBM Plex Sans" charset="0"/>
            </a:endParaRPr>
          </a:p>
          <a:p>
            <a:endParaRPr lang="en-US" sz="1600" b="1" kern="0" dirty="0">
              <a:solidFill>
                <a:srgbClr val="002060"/>
              </a:solidFill>
              <a:latin typeface="IBM Plex Sans" charset="0"/>
              <a:ea typeface="IBM Plex Sans" charset="0"/>
              <a:cs typeface="IBM Plex Sans" charset="0"/>
            </a:endParaRPr>
          </a:p>
          <a:p>
            <a:endParaRPr lang="en-US" sz="1600" b="1" kern="0" dirty="0">
              <a:solidFill>
                <a:srgbClr val="002060"/>
              </a:solidFill>
              <a:latin typeface="IBM Plex Sans" charset="0"/>
              <a:ea typeface="IBM Plex Sans" charset="0"/>
              <a:cs typeface="IBM Plex Sans" charset="0"/>
            </a:endParaRPr>
          </a:p>
        </p:txBody>
      </p:sp>
      <p:pic>
        <p:nvPicPr>
          <p:cNvPr id="2" name="Picture 1"/>
          <p:cNvPicPr>
            <a:picLocks noChangeAspect="1"/>
          </p:cNvPicPr>
          <p:nvPr/>
        </p:nvPicPr>
        <p:blipFill>
          <a:blip r:embed="rId2"/>
          <a:stretch>
            <a:fillRect/>
          </a:stretch>
        </p:blipFill>
        <p:spPr>
          <a:xfrm>
            <a:off x="3642761" y="875826"/>
            <a:ext cx="8631804" cy="5570046"/>
          </a:xfrm>
          <a:prstGeom prst="rect">
            <a:avLst/>
          </a:prstGeom>
        </p:spPr>
      </p:pic>
    </p:spTree>
    <p:extLst>
      <p:ext uri="{BB962C8B-B14F-4D97-AF65-F5344CB8AC3E}">
        <p14:creationId xmlns:p14="http://schemas.microsoft.com/office/powerpoint/2010/main" val="21030632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293889"/>
            <a:ext cx="10995321" cy="410369"/>
          </a:xfrm>
        </p:spPr>
        <p:txBody>
          <a:bodyPr/>
          <a:lstStyle/>
          <a:p>
            <a:pPr algn="ctr"/>
            <a:r>
              <a:rPr lang="en-US" sz="2400" b="1" dirty="0" smtClean="0">
                <a:solidFill>
                  <a:schemeClr val="accent2">
                    <a:lumMod val="75000"/>
                  </a:schemeClr>
                </a:solidFill>
                <a:latin typeface="IBM Plex Sans" charset="0"/>
                <a:ea typeface="IBM Plex Sans" charset="0"/>
                <a:cs typeface="IBM Plex Sans" charset="0"/>
              </a:rPr>
              <a:t>Rider Speed Performance Based on Gender &amp; Age</a:t>
            </a:r>
            <a:endParaRPr lang="en-US" sz="2400" b="1" dirty="0">
              <a:latin typeface="IBM Plex Sans" charset="0"/>
              <a:ea typeface="IBM Plex Sans" charset="0"/>
              <a:cs typeface="IBM Plex Sans" charset="0"/>
            </a:endParaRPr>
          </a:p>
        </p:txBody>
      </p:sp>
      <p:sp>
        <p:nvSpPr>
          <p:cNvPr id="7" name="TextBox 6"/>
          <p:cNvSpPr txBox="1"/>
          <p:nvPr/>
        </p:nvSpPr>
        <p:spPr bwMode="auto">
          <a:xfrm>
            <a:off x="0" y="1933511"/>
            <a:ext cx="2146852" cy="40318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72000" tIns="45720" rIns="72000" bIns="45720" numCol="1" rtlCol="0" anchor="t" anchorCtr="0" compatLnSpc="1">
            <a:prstTxWarp prst="textNoShape">
              <a:avLst/>
            </a:prstTxWarp>
            <a:spAutoFit/>
          </a:bodyPr>
          <a:lstStyle/>
          <a:p>
            <a:r>
              <a:rPr lang="en-US" sz="1600" b="1" kern="0" dirty="0" smtClean="0">
                <a:solidFill>
                  <a:srgbClr val="002060"/>
                </a:solidFill>
                <a:latin typeface="IBM Plex Sans" charset="0"/>
                <a:ea typeface="IBM Plex Sans" charset="0"/>
                <a:cs typeface="IBM Plex Sans" charset="0"/>
              </a:rPr>
              <a:t>Rider Performance Based on Gender &amp; Age:</a:t>
            </a:r>
          </a:p>
          <a:p>
            <a:endParaRPr lang="en-US" sz="1600" b="1" kern="0" dirty="0">
              <a:solidFill>
                <a:srgbClr val="002060"/>
              </a:solidFill>
              <a:latin typeface="IBM Plex Sans" charset="0"/>
              <a:ea typeface="IBM Plex Sans" charset="0"/>
              <a:cs typeface="IBM Plex Sans" charset="0"/>
            </a:endParaRPr>
          </a:p>
          <a:p>
            <a:pPr marL="285750" indent="-285750">
              <a:buFont typeface="Arial" charset="0"/>
              <a:buChar char="•"/>
            </a:pPr>
            <a:r>
              <a:rPr lang="en-US" sz="1600" kern="0" dirty="0" smtClean="0">
                <a:latin typeface="IBM Plex Sans" charset="0"/>
                <a:ea typeface="IBM Plex Sans" charset="0"/>
                <a:cs typeface="IBM Plex Sans" charset="0"/>
              </a:rPr>
              <a:t>Females tend to take more minutes per mile than males</a:t>
            </a:r>
          </a:p>
          <a:p>
            <a:pPr marL="285750" indent="-285750">
              <a:buFont typeface="Arial" charset="0"/>
              <a:buChar char="•"/>
            </a:pPr>
            <a:r>
              <a:rPr lang="en-US" sz="1600" kern="0" dirty="0" smtClean="0">
                <a:latin typeface="IBM Plex Sans" charset="0"/>
                <a:ea typeface="IBM Plex Sans" charset="0"/>
                <a:cs typeface="IBM Plex Sans" charset="0"/>
              </a:rPr>
              <a:t>There isn’t a drastic difference between speed and age. There’s a slight increase, but it’s negligible.</a:t>
            </a:r>
            <a:endParaRPr lang="en-US" sz="1600" kern="0" dirty="0">
              <a:latin typeface="IBM Plex Sans" charset="0"/>
              <a:ea typeface="IBM Plex Sans" charset="0"/>
              <a:cs typeface="IBM Plex Sans" charset="0"/>
            </a:endParaRPr>
          </a:p>
          <a:p>
            <a:pPr marL="285750" indent="-285750">
              <a:buFont typeface="Arial" charset="0"/>
              <a:buChar char="•"/>
            </a:pPr>
            <a:endParaRPr lang="en-US" sz="1600" b="1" kern="0" dirty="0">
              <a:solidFill>
                <a:srgbClr val="002060"/>
              </a:solidFill>
              <a:latin typeface="IBM Plex Sans" charset="0"/>
              <a:ea typeface="IBM Plex Sans" charset="0"/>
              <a:cs typeface="IBM Plex Sans" charset="0"/>
            </a:endParaRPr>
          </a:p>
          <a:p>
            <a:endParaRPr lang="en-US" sz="1600" b="1" kern="0" dirty="0">
              <a:solidFill>
                <a:srgbClr val="002060"/>
              </a:solidFill>
              <a:latin typeface="IBM Plex Sans" charset="0"/>
              <a:ea typeface="IBM Plex Sans" charset="0"/>
              <a:cs typeface="IBM Plex Sans" charset="0"/>
            </a:endParaRPr>
          </a:p>
        </p:txBody>
      </p:sp>
      <p:pic>
        <p:nvPicPr>
          <p:cNvPr id="2" name="Picture 1"/>
          <p:cNvPicPr>
            <a:picLocks noChangeAspect="1"/>
          </p:cNvPicPr>
          <p:nvPr/>
        </p:nvPicPr>
        <p:blipFill>
          <a:blip r:embed="rId3"/>
          <a:stretch>
            <a:fillRect/>
          </a:stretch>
        </p:blipFill>
        <p:spPr>
          <a:xfrm>
            <a:off x="2014330" y="1096435"/>
            <a:ext cx="10177670" cy="5020984"/>
          </a:xfrm>
          <a:prstGeom prst="rect">
            <a:avLst/>
          </a:prstGeom>
        </p:spPr>
      </p:pic>
    </p:spTree>
    <p:extLst>
      <p:ext uri="{BB962C8B-B14F-4D97-AF65-F5344CB8AC3E}">
        <p14:creationId xmlns:p14="http://schemas.microsoft.com/office/powerpoint/2010/main" val="7234227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44676" y="2021042"/>
            <a:ext cx="6216249" cy="3287228"/>
          </a:xfrm>
        </p:spPr>
        <p:txBody>
          <a:bodyPr/>
          <a:lstStyle/>
          <a:p>
            <a:r>
              <a:rPr lang="en-US" sz="2800" b="1" dirty="0" smtClean="0"/>
              <a:t>Background &amp; Context</a:t>
            </a:r>
            <a:br>
              <a:rPr lang="en-US" sz="2800" b="1" dirty="0" smtClean="0"/>
            </a:br>
            <a:r>
              <a:rPr lang="en-US" sz="2800" b="1" dirty="0"/>
              <a:t/>
            </a:r>
            <a:br>
              <a:rPr lang="en-US" sz="2800" b="1" dirty="0"/>
            </a:br>
            <a:r>
              <a:rPr lang="en-US" sz="2800" dirty="0" smtClean="0">
                <a:solidFill>
                  <a:schemeClr val="bg1">
                    <a:lumMod val="85000"/>
                  </a:schemeClr>
                </a:solidFill>
              </a:rPr>
              <a:t>Data Exploration and Visuals</a:t>
            </a:r>
            <a:br>
              <a:rPr lang="en-US" sz="2800" dirty="0" smtClean="0">
                <a:solidFill>
                  <a:schemeClr val="bg1">
                    <a:lumMod val="85000"/>
                  </a:schemeClr>
                </a:solidFill>
              </a:rPr>
            </a:br>
            <a:r>
              <a:rPr lang="en-US" sz="2800" dirty="0">
                <a:solidFill>
                  <a:schemeClr val="bg1">
                    <a:lumMod val="85000"/>
                  </a:schemeClr>
                </a:solidFill>
              </a:rPr>
              <a:t/>
            </a:r>
            <a:br>
              <a:rPr lang="en-US" sz="2800" dirty="0">
                <a:solidFill>
                  <a:schemeClr val="bg1">
                    <a:lumMod val="85000"/>
                  </a:schemeClr>
                </a:solidFill>
              </a:rPr>
            </a:br>
            <a:r>
              <a:rPr lang="en-US" sz="2800" dirty="0" smtClean="0">
                <a:solidFill>
                  <a:schemeClr val="bg1">
                    <a:lumMod val="85000"/>
                  </a:schemeClr>
                </a:solidFill>
              </a:rPr>
              <a:t>Data Preparation</a:t>
            </a:r>
            <a:br>
              <a:rPr lang="en-US" sz="2800" dirty="0" smtClean="0">
                <a:solidFill>
                  <a:schemeClr val="bg1">
                    <a:lumMod val="85000"/>
                  </a:schemeClr>
                </a:solidFill>
              </a:rPr>
            </a:br>
            <a:r>
              <a:rPr lang="en-US" sz="2800" dirty="0">
                <a:solidFill>
                  <a:schemeClr val="bg1">
                    <a:lumMod val="85000"/>
                  </a:schemeClr>
                </a:solidFill>
              </a:rPr>
              <a:t/>
            </a:r>
            <a:br>
              <a:rPr lang="en-US" sz="2800" dirty="0">
                <a:solidFill>
                  <a:schemeClr val="bg1">
                    <a:lumMod val="85000"/>
                  </a:schemeClr>
                </a:solidFill>
              </a:rPr>
            </a:br>
            <a:r>
              <a:rPr lang="en-US" sz="2800" dirty="0" smtClean="0">
                <a:solidFill>
                  <a:schemeClr val="bg1">
                    <a:lumMod val="85000"/>
                  </a:schemeClr>
                </a:solidFill>
              </a:rPr>
              <a:t>Data Modelling</a:t>
            </a:r>
            <a:endParaRPr lang="en-US" sz="2800" dirty="0">
              <a:solidFill>
                <a:schemeClr val="bg1">
                  <a:lumMod val="85000"/>
                </a:schemeClr>
              </a:solidFill>
            </a:endParaRPr>
          </a:p>
        </p:txBody>
      </p:sp>
    </p:spTree>
    <p:extLst>
      <p:ext uri="{BB962C8B-B14F-4D97-AF65-F5344CB8AC3E}">
        <p14:creationId xmlns:p14="http://schemas.microsoft.com/office/powerpoint/2010/main" val="9414171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6572" y="293889"/>
            <a:ext cx="11462658" cy="702154"/>
          </a:xfrm>
        </p:spPr>
        <p:txBody>
          <a:bodyPr/>
          <a:lstStyle/>
          <a:p>
            <a:pPr algn="ctr"/>
            <a:r>
              <a:rPr lang="en-US" sz="2400" b="1" dirty="0" smtClean="0">
                <a:solidFill>
                  <a:schemeClr val="accent2">
                    <a:lumMod val="75000"/>
                  </a:schemeClr>
                </a:solidFill>
                <a:latin typeface="IBM Plex Sans" charset="0"/>
                <a:ea typeface="IBM Plex Sans" charset="0"/>
                <a:cs typeface="IBM Plex Sans" charset="0"/>
              </a:rPr>
              <a:t>Background &amp; Context</a:t>
            </a:r>
            <a:endParaRPr lang="en-US" sz="2400" dirty="0">
              <a:solidFill>
                <a:schemeClr val="accent2">
                  <a:lumMod val="75000"/>
                </a:schemeClr>
              </a:solidFill>
            </a:endParaRPr>
          </a:p>
        </p:txBody>
      </p:sp>
      <p:sp>
        <p:nvSpPr>
          <p:cNvPr id="4" name="TextBox 3"/>
          <p:cNvSpPr txBox="1"/>
          <p:nvPr/>
        </p:nvSpPr>
        <p:spPr bwMode="auto">
          <a:xfrm>
            <a:off x="1681338" y="1260858"/>
            <a:ext cx="9315213" cy="21698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72000" tIns="45720" rIns="72000" bIns="45720" numCol="1" rtlCol="0" anchor="t" anchorCtr="0" compatLnSpc="1">
            <a:prstTxWarp prst="textNoShape">
              <a:avLst/>
            </a:prstTxWarp>
            <a:spAutoFit/>
          </a:bodyPr>
          <a:lstStyle/>
          <a:p>
            <a:r>
              <a:rPr lang="en-US" sz="1600" b="1" kern="0" dirty="0" smtClean="0">
                <a:solidFill>
                  <a:srgbClr val="002060"/>
                </a:solidFill>
                <a:latin typeface="IBM Plex Sans" charset="0"/>
                <a:ea typeface="IBM Plex Sans" charset="0"/>
                <a:cs typeface="IBM Plex Sans" charset="0"/>
              </a:rPr>
              <a:t>PURPOSE</a:t>
            </a:r>
          </a:p>
          <a:p>
            <a:endParaRPr lang="en-US" sz="1400" b="1" kern="0" dirty="0">
              <a:solidFill>
                <a:srgbClr val="002060"/>
              </a:solidFill>
              <a:latin typeface="IBM Plex Sans" charset="0"/>
              <a:ea typeface="IBM Plex Sans" charset="0"/>
              <a:cs typeface="IBM Plex Sans" charset="0"/>
            </a:endParaRPr>
          </a:p>
          <a:p>
            <a:r>
              <a:rPr lang="en-US" sz="1600" kern="0" dirty="0" smtClean="0">
                <a:latin typeface="IBM Plex Sans" charset="0"/>
                <a:ea typeface="IBM Plex Sans" charset="0"/>
                <a:cs typeface="IBM Plex Sans" charset="0"/>
              </a:rPr>
              <a:t>This operating report aims to help the mayor obtain a better understanding of Citi Bike operations. The report thoroughly examines Citi Bike trips in the year of 2017. The data was obtained from Citi Bike’s AWS portal available online. The main objective is to help Mayor de Blasio understand how tourists and the residents of New York City use Citi Bike. Lastly, the report gives a brief overview of the new feature the mayor desires: trip duration based on start and end station. </a:t>
            </a:r>
            <a:endParaRPr lang="en-US" sz="1600" b="1" kern="0" dirty="0" smtClean="0">
              <a:solidFill>
                <a:srgbClr val="002060"/>
              </a:solidFill>
              <a:latin typeface="IBM Plex Sans" charset="0"/>
              <a:ea typeface="IBM Plex Sans" charset="0"/>
              <a:cs typeface="IBM Plex Sans" charset="0"/>
            </a:endParaRPr>
          </a:p>
          <a:p>
            <a:endParaRPr lang="en-US" sz="1200" kern="0" dirty="0" smtClean="0">
              <a:latin typeface="IBM Plex Sans" charset="0"/>
              <a:ea typeface="IBM Plex Sans" charset="0"/>
              <a:cs typeface="IBM Plex Sans" charset="0"/>
            </a:endParaRPr>
          </a:p>
          <a:p>
            <a:endParaRPr lang="en-US" sz="1100" kern="0" dirty="0" smtClean="0">
              <a:latin typeface="IBM Plex Sans" charset="0"/>
              <a:ea typeface="IBM Plex Sans" charset="0"/>
              <a:cs typeface="IBM Plex Sans" charset="0"/>
            </a:endParaRPr>
          </a:p>
        </p:txBody>
      </p:sp>
      <p:sp>
        <p:nvSpPr>
          <p:cNvPr id="5" name="TextBox 4"/>
          <p:cNvSpPr txBox="1"/>
          <p:nvPr/>
        </p:nvSpPr>
        <p:spPr bwMode="auto">
          <a:xfrm>
            <a:off x="1688798" y="3430683"/>
            <a:ext cx="9295391" cy="221599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72000" tIns="45720" rIns="72000" bIns="45720" numCol="1" rtlCol="0" anchor="t" anchorCtr="0" compatLnSpc="1">
            <a:prstTxWarp prst="textNoShape">
              <a:avLst/>
            </a:prstTxWarp>
            <a:spAutoFit/>
          </a:bodyPr>
          <a:lstStyle/>
          <a:p>
            <a:r>
              <a:rPr lang="en-US" sz="1600" b="1" kern="0" dirty="0" smtClean="0">
                <a:solidFill>
                  <a:srgbClr val="002060"/>
                </a:solidFill>
                <a:latin typeface="IBM Plex Sans" charset="0"/>
                <a:ea typeface="IBM Plex Sans" charset="0"/>
                <a:cs typeface="IBM Plex Sans" charset="0"/>
              </a:rPr>
              <a:t>MAYOR DE BLASIO’S REQUESTS:</a:t>
            </a:r>
          </a:p>
          <a:p>
            <a:endParaRPr lang="en-US" sz="1400" b="1" kern="0" dirty="0">
              <a:solidFill>
                <a:srgbClr val="002060"/>
              </a:solidFill>
              <a:latin typeface="IBM Plex Sans" charset="0"/>
              <a:ea typeface="IBM Plex Sans" charset="0"/>
              <a:cs typeface="IBM Plex Sans" charset="0"/>
            </a:endParaRPr>
          </a:p>
          <a:p>
            <a:pPr marL="342900" indent="-342900">
              <a:buAutoNum type="arabicPeriod"/>
            </a:pPr>
            <a:r>
              <a:rPr lang="en-US" sz="1600" kern="0" dirty="0" smtClean="0">
                <a:latin typeface="IBM Plex Sans" charset="0"/>
                <a:ea typeface="IBM Plex Sans" charset="0"/>
                <a:cs typeface="IBM Plex Sans" charset="0"/>
              </a:rPr>
              <a:t>Top </a:t>
            </a:r>
            <a:r>
              <a:rPr lang="en-US" sz="1600" kern="0" dirty="0">
                <a:latin typeface="IBM Plex Sans" charset="0"/>
                <a:ea typeface="IBM Plex Sans" charset="0"/>
                <a:cs typeface="IBM Plex Sans" charset="0"/>
              </a:rPr>
              <a:t>5 stations with the most starts </a:t>
            </a:r>
            <a:endParaRPr lang="en-US" sz="1600" kern="0" dirty="0" smtClean="0">
              <a:latin typeface="IBM Plex Sans" charset="0"/>
              <a:ea typeface="IBM Plex Sans" charset="0"/>
              <a:cs typeface="IBM Plex Sans" charset="0"/>
            </a:endParaRPr>
          </a:p>
          <a:p>
            <a:pPr marL="342900" indent="-342900">
              <a:buAutoNum type="arabicPeriod"/>
            </a:pPr>
            <a:r>
              <a:rPr lang="en-US" sz="1600" kern="0" dirty="0" smtClean="0">
                <a:latin typeface="IBM Plex Sans" charset="0"/>
                <a:ea typeface="IBM Plex Sans" charset="0"/>
                <a:cs typeface="IBM Plex Sans" charset="0"/>
              </a:rPr>
              <a:t>Trip </a:t>
            </a:r>
            <a:r>
              <a:rPr lang="en-US" sz="1600" kern="0" dirty="0">
                <a:latin typeface="IBM Plex Sans" charset="0"/>
                <a:ea typeface="IBM Plex Sans" charset="0"/>
                <a:cs typeface="IBM Plex Sans" charset="0"/>
              </a:rPr>
              <a:t>duration by user </a:t>
            </a:r>
            <a:r>
              <a:rPr lang="en-US" sz="1600" kern="0" dirty="0" smtClean="0">
                <a:latin typeface="IBM Plex Sans" charset="0"/>
                <a:ea typeface="IBM Plex Sans" charset="0"/>
                <a:cs typeface="IBM Plex Sans" charset="0"/>
              </a:rPr>
              <a:t>type</a:t>
            </a:r>
          </a:p>
          <a:p>
            <a:pPr marL="342900" indent="-342900">
              <a:buAutoNum type="arabicPeriod"/>
            </a:pPr>
            <a:r>
              <a:rPr lang="en-US" sz="1600" kern="0" dirty="0" smtClean="0">
                <a:latin typeface="IBM Plex Sans" charset="0"/>
                <a:ea typeface="IBM Plex Sans" charset="0"/>
                <a:cs typeface="IBM Plex Sans" charset="0"/>
              </a:rPr>
              <a:t>Most </a:t>
            </a:r>
            <a:r>
              <a:rPr lang="en-US" sz="1600" kern="0" dirty="0">
                <a:latin typeface="IBM Plex Sans" charset="0"/>
                <a:ea typeface="IBM Plex Sans" charset="0"/>
                <a:cs typeface="IBM Plex Sans" charset="0"/>
              </a:rPr>
              <a:t>popular trips based on start station and stop </a:t>
            </a:r>
            <a:r>
              <a:rPr lang="en-US" sz="1600" kern="0" dirty="0" smtClean="0">
                <a:latin typeface="IBM Plex Sans" charset="0"/>
                <a:ea typeface="IBM Plex Sans" charset="0"/>
                <a:cs typeface="IBM Plex Sans" charset="0"/>
              </a:rPr>
              <a:t>station</a:t>
            </a:r>
          </a:p>
          <a:p>
            <a:pPr marL="342900" indent="-342900">
              <a:buAutoNum type="arabicPeriod"/>
            </a:pPr>
            <a:r>
              <a:rPr lang="en-US" sz="1600" kern="0" dirty="0" smtClean="0">
                <a:latin typeface="IBM Plex Sans" charset="0"/>
                <a:ea typeface="IBM Plex Sans" charset="0"/>
                <a:cs typeface="IBM Plex Sans" charset="0"/>
              </a:rPr>
              <a:t>Rider </a:t>
            </a:r>
            <a:r>
              <a:rPr lang="en-US" sz="1600" kern="0" dirty="0">
                <a:latin typeface="IBM Plex Sans" charset="0"/>
                <a:ea typeface="IBM Plex Sans" charset="0"/>
                <a:cs typeface="IBM Plex Sans" charset="0"/>
              </a:rPr>
              <a:t>performance by Gender and Age based on </a:t>
            </a:r>
            <a:r>
              <a:rPr lang="en-US" sz="1600" kern="0" dirty="0" smtClean="0">
                <a:latin typeface="IBM Plex Sans" charset="0"/>
                <a:ea typeface="IBM Plex Sans" charset="0"/>
                <a:cs typeface="IBM Plex Sans" charset="0"/>
              </a:rPr>
              <a:t>average </a:t>
            </a:r>
            <a:r>
              <a:rPr lang="en-US" sz="1600" kern="0" dirty="0">
                <a:latin typeface="IBM Plex Sans" charset="0"/>
                <a:ea typeface="IBM Plex Sans" charset="0"/>
                <a:cs typeface="IBM Plex Sans" charset="0"/>
              </a:rPr>
              <a:t>trip distance </a:t>
            </a:r>
            <a:r>
              <a:rPr lang="en-US" sz="1600" kern="0" dirty="0" smtClean="0">
                <a:latin typeface="IBM Plex Sans" charset="0"/>
                <a:ea typeface="IBM Plex Sans" charset="0"/>
                <a:cs typeface="IBM Plex Sans" charset="0"/>
              </a:rPr>
              <a:t>median speed</a:t>
            </a:r>
          </a:p>
          <a:p>
            <a:pPr marL="342900" indent="-342900">
              <a:buAutoNum type="arabicPeriod"/>
            </a:pPr>
            <a:r>
              <a:rPr lang="en-US" sz="1600" kern="0" dirty="0" smtClean="0">
                <a:latin typeface="IBM Plex Sans" charset="0"/>
                <a:ea typeface="IBM Plex Sans" charset="0"/>
                <a:cs typeface="IBM Plex Sans" charset="0"/>
              </a:rPr>
              <a:t>What </a:t>
            </a:r>
            <a:r>
              <a:rPr lang="en-US" sz="1600" kern="0" dirty="0">
                <a:latin typeface="IBM Plex Sans" charset="0"/>
                <a:ea typeface="IBM Plex Sans" charset="0"/>
                <a:cs typeface="IBM Plex Sans" charset="0"/>
              </a:rPr>
              <a:t>is the busiest bike in NYC in 2017? How many times was it used? How many minutes was it in use?</a:t>
            </a:r>
          </a:p>
          <a:p>
            <a:pPr marL="342900" indent="-342900">
              <a:buAutoNum type="arabicPeriod"/>
            </a:pPr>
            <a:endParaRPr lang="en-US" sz="1200" kern="0" dirty="0">
              <a:latin typeface="IBM Plex Sans" charset="0"/>
              <a:ea typeface="IBM Plex Sans" charset="0"/>
              <a:cs typeface="IBM Plex Sans" charset="0"/>
            </a:endParaRPr>
          </a:p>
        </p:txBody>
      </p:sp>
      <p:grpSp>
        <p:nvGrpSpPr>
          <p:cNvPr id="6" name="Group 5"/>
          <p:cNvGrpSpPr/>
          <p:nvPr/>
        </p:nvGrpSpPr>
        <p:grpSpPr>
          <a:xfrm>
            <a:off x="613102" y="1260858"/>
            <a:ext cx="517954" cy="588613"/>
            <a:chOff x="1013963" y="4738255"/>
            <a:chExt cx="517954" cy="588613"/>
          </a:xfrm>
        </p:grpSpPr>
        <p:sp>
          <p:nvSpPr>
            <p:cNvPr id="7" name="Oval 6"/>
            <p:cNvSpPr/>
            <p:nvPr/>
          </p:nvSpPr>
          <p:spPr>
            <a:xfrm>
              <a:off x="1021278" y="4738255"/>
              <a:ext cx="510639" cy="510639"/>
            </a:xfrm>
            <a:prstGeom prst="ellipse">
              <a:avLst/>
            </a:prstGeom>
            <a:solidFill>
              <a:srgbClr val="1E396E"/>
            </a:solidFill>
            <a:ln w="44450">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45720" rIns="72000" bIns="45720" numCol="1" spcCol="0" rtlCol="0" fromWordArt="0" anchor="t" anchorCtr="0" forceAA="0" compatLnSpc="1">
              <a:prstTxWarp prst="textNoShape">
                <a:avLst/>
              </a:prstTxWarp>
              <a:noAutofit/>
            </a:bodyPr>
            <a:lstStyle/>
            <a:p>
              <a:pPr algn="ctr"/>
              <a:endParaRPr lang="en-US" sz="1200" dirty="0" smtClean="0">
                <a:solidFill>
                  <a:schemeClr val="tx1"/>
                </a:solidFill>
                <a:latin typeface="Century Gothic" charset="0"/>
                <a:ea typeface="Century Gothic" charset="0"/>
                <a:cs typeface="Century Gothic" charset="0"/>
              </a:endParaRPr>
            </a:p>
          </p:txBody>
        </p:sp>
        <p:sp>
          <p:nvSpPr>
            <p:cNvPr id="8" name="TextBox 7"/>
            <p:cNvSpPr txBox="1"/>
            <p:nvPr/>
          </p:nvSpPr>
          <p:spPr bwMode="auto">
            <a:xfrm>
              <a:off x="1013963" y="4865203"/>
              <a:ext cx="510639" cy="4616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72000" tIns="45720" rIns="72000" bIns="45720" numCol="1" rtlCol="0" anchor="t" anchorCtr="0" compatLnSpc="1">
              <a:prstTxWarp prst="textNoShape">
                <a:avLst/>
              </a:prstTxWarp>
              <a:spAutoFit/>
            </a:bodyPr>
            <a:lstStyle/>
            <a:p>
              <a:pPr algn="ctr"/>
              <a:r>
                <a:rPr lang="en-US" sz="1200" b="1" dirty="0" smtClean="0">
                  <a:solidFill>
                    <a:schemeClr val="bg1"/>
                  </a:solidFill>
                  <a:latin typeface="Century Gothic" charset="0"/>
                  <a:ea typeface="Century Gothic" charset="0"/>
                  <a:cs typeface="Century Gothic" charset="0"/>
                </a:rPr>
                <a:t>1</a:t>
              </a:r>
              <a:endParaRPr lang="en-US" sz="1200" b="1" dirty="0">
                <a:solidFill>
                  <a:schemeClr val="bg1"/>
                </a:solidFill>
                <a:latin typeface="Century Gothic" charset="0"/>
                <a:ea typeface="Century Gothic" charset="0"/>
                <a:cs typeface="Century Gothic" charset="0"/>
              </a:endParaRPr>
            </a:p>
            <a:p>
              <a:pPr algn="ctr"/>
              <a:endParaRPr lang="en-US" sz="1200" kern="0" dirty="0" smtClean="0">
                <a:solidFill>
                  <a:schemeClr val="bg1"/>
                </a:solidFill>
                <a:latin typeface="Century Gothic" charset="0"/>
                <a:ea typeface="Century Gothic" charset="0"/>
                <a:cs typeface="Century Gothic" charset="0"/>
              </a:endParaRPr>
            </a:p>
          </p:txBody>
        </p:sp>
      </p:grpSp>
      <p:grpSp>
        <p:nvGrpSpPr>
          <p:cNvPr id="9" name="Group 8"/>
          <p:cNvGrpSpPr/>
          <p:nvPr/>
        </p:nvGrpSpPr>
        <p:grpSpPr>
          <a:xfrm>
            <a:off x="613247" y="3430683"/>
            <a:ext cx="517954" cy="588613"/>
            <a:chOff x="1013963" y="4738255"/>
            <a:chExt cx="517954" cy="588613"/>
          </a:xfrm>
        </p:grpSpPr>
        <p:sp>
          <p:nvSpPr>
            <p:cNvPr id="10" name="Oval 9"/>
            <p:cNvSpPr/>
            <p:nvPr/>
          </p:nvSpPr>
          <p:spPr>
            <a:xfrm>
              <a:off x="1021278" y="4738255"/>
              <a:ext cx="510639" cy="510639"/>
            </a:xfrm>
            <a:prstGeom prst="ellipse">
              <a:avLst/>
            </a:prstGeom>
            <a:solidFill>
              <a:srgbClr val="1E396E"/>
            </a:solidFill>
            <a:ln w="44450">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45720" rIns="72000" bIns="45720" numCol="1" spcCol="0" rtlCol="0" fromWordArt="0" anchor="t" anchorCtr="0" forceAA="0" compatLnSpc="1">
              <a:prstTxWarp prst="textNoShape">
                <a:avLst/>
              </a:prstTxWarp>
              <a:noAutofit/>
            </a:bodyPr>
            <a:lstStyle/>
            <a:p>
              <a:pPr algn="ctr"/>
              <a:endParaRPr lang="en-US" sz="1200" dirty="0" smtClean="0">
                <a:solidFill>
                  <a:schemeClr val="tx1"/>
                </a:solidFill>
                <a:latin typeface="Century Gothic" charset="0"/>
                <a:ea typeface="Century Gothic" charset="0"/>
                <a:cs typeface="Century Gothic" charset="0"/>
              </a:endParaRPr>
            </a:p>
          </p:txBody>
        </p:sp>
        <p:sp>
          <p:nvSpPr>
            <p:cNvPr id="11" name="TextBox 10"/>
            <p:cNvSpPr txBox="1"/>
            <p:nvPr/>
          </p:nvSpPr>
          <p:spPr bwMode="auto">
            <a:xfrm>
              <a:off x="1013963" y="4865203"/>
              <a:ext cx="510639" cy="4616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72000" tIns="45720" rIns="72000" bIns="45720" numCol="1" rtlCol="0" anchor="t" anchorCtr="0" compatLnSpc="1">
              <a:prstTxWarp prst="textNoShape">
                <a:avLst/>
              </a:prstTxWarp>
              <a:spAutoFit/>
            </a:bodyPr>
            <a:lstStyle/>
            <a:p>
              <a:pPr algn="ctr"/>
              <a:r>
                <a:rPr lang="en-US" sz="1200" b="1" dirty="0" smtClean="0">
                  <a:solidFill>
                    <a:schemeClr val="bg1"/>
                  </a:solidFill>
                  <a:latin typeface="Century Gothic" charset="0"/>
                  <a:ea typeface="Century Gothic" charset="0"/>
                  <a:cs typeface="Century Gothic" charset="0"/>
                </a:rPr>
                <a:t>2</a:t>
              </a:r>
              <a:endParaRPr lang="en-US" sz="1200" b="1" dirty="0">
                <a:solidFill>
                  <a:schemeClr val="bg1"/>
                </a:solidFill>
                <a:latin typeface="Century Gothic" charset="0"/>
                <a:ea typeface="Century Gothic" charset="0"/>
                <a:cs typeface="Century Gothic" charset="0"/>
              </a:endParaRPr>
            </a:p>
            <a:p>
              <a:pPr algn="ctr"/>
              <a:endParaRPr lang="en-US" sz="1200" kern="0" dirty="0" smtClean="0">
                <a:solidFill>
                  <a:schemeClr val="bg1"/>
                </a:solidFill>
                <a:latin typeface="Century Gothic" charset="0"/>
                <a:ea typeface="Century Gothic" charset="0"/>
                <a:cs typeface="Century Gothic" charset="0"/>
              </a:endParaRPr>
            </a:p>
          </p:txBody>
        </p:sp>
      </p:grpSp>
    </p:spTree>
    <p:extLst>
      <p:ext uri="{BB962C8B-B14F-4D97-AF65-F5344CB8AC3E}">
        <p14:creationId xmlns:p14="http://schemas.microsoft.com/office/powerpoint/2010/main" val="2936308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44676" y="2021042"/>
            <a:ext cx="6216249" cy="3287228"/>
          </a:xfrm>
        </p:spPr>
        <p:txBody>
          <a:bodyPr/>
          <a:lstStyle/>
          <a:p>
            <a:r>
              <a:rPr lang="en-US" sz="2800" dirty="0" smtClean="0">
                <a:solidFill>
                  <a:schemeClr val="bg1">
                    <a:lumMod val="85000"/>
                  </a:schemeClr>
                </a:solidFill>
              </a:rPr>
              <a:t>Background &amp; Context</a:t>
            </a:r>
            <a:br>
              <a:rPr lang="en-US" sz="2800" dirty="0" smtClean="0">
                <a:solidFill>
                  <a:schemeClr val="bg1">
                    <a:lumMod val="85000"/>
                  </a:schemeClr>
                </a:solidFill>
              </a:rPr>
            </a:br>
            <a:r>
              <a:rPr lang="en-US" sz="2800" b="1" dirty="0"/>
              <a:t/>
            </a:r>
            <a:br>
              <a:rPr lang="en-US" sz="2800" b="1" dirty="0"/>
            </a:br>
            <a:r>
              <a:rPr lang="en-US" sz="2800" b="1" dirty="0" smtClean="0"/>
              <a:t>Data Exploration and Visuals</a:t>
            </a:r>
            <a:br>
              <a:rPr lang="en-US" sz="2800" b="1" dirty="0" smtClean="0"/>
            </a:br>
            <a:r>
              <a:rPr lang="en-US" sz="2800" dirty="0">
                <a:solidFill>
                  <a:schemeClr val="bg1">
                    <a:lumMod val="85000"/>
                  </a:schemeClr>
                </a:solidFill>
              </a:rPr>
              <a:t/>
            </a:r>
            <a:br>
              <a:rPr lang="en-US" sz="2800" dirty="0">
                <a:solidFill>
                  <a:schemeClr val="bg1">
                    <a:lumMod val="85000"/>
                  </a:schemeClr>
                </a:solidFill>
              </a:rPr>
            </a:br>
            <a:r>
              <a:rPr lang="en-US" sz="2800" dirty="0" smtClean="0">
                <a:solidFill>
                  <a:schemeClr val="bg1">
                    <a:lumMod val="85000"/>
                  </a:schemeClr>
                </a:solidFill>
              </a:rPr>
              <a:t>Data Preparation</a:t>
            </a:r>
            <a:br>
              <a:rPr lang="en-US" sz="2800" dirty="0" smtClean="0">
                <a:solidFill>
                  <a:schemeClr val="bg1">
                    <a:lumMod val="85000"/>
                  </a:schemeClr>
                </a:solidFill>
              </a:rPr>
            </a:br>
            <a:r>
              <a:rPr lang="en-US" sz="2800" dirty="0">
                <a:solidFill>
                  <a:schemeClr val="bg1">
                    <a:lumMod val="85000"/>
                  </a:schemeClr>
                </a:solidFill>
              </a:rPr>
              <a:t/>
            </a:r>
            <a:br>
              <a:rPr lang="en-US" sz="2800" dirty="0">
                <a:solidFill>
                  <a:schemeClr val="bg1">
                    <a:lumMod val="85000"/>
                  </a:schemeClr>
                </a:solidFill>
              </a:rPr>
            </a:br>
            <a:r>
              <a:rPr lang="en-US" sz="2800" dirty="0" smtClean="0">
                <a:solidFill>
                  <a:schemeClr val="bg1">
                    <a:lumMod val="85000"/>
                  </a:schemeClr>
                </a:solidFill>
              </a:rPr>
              <a:t>Data Modelling</a:t>
            </a:r>
            <a:endParaRPr lang="en-US" sz="2800" dirty="0">
              <a:solidFill>
                <a:schemeClr val="bg1">
                  <a:lumMod val="85000"/>
                </a:schemeClr>
              </a:solidFill>
            </a:endParaRPr>
          </a:p>
        </p:txBody>
      </p:sp>
    </p:spTree>
    <p:extLst>
      <p:ext uri="{BB962C8B-B14F-4D97-AF65-F5344CB8AC3E}">
        <p14:creationId xmlns:p14="http://schemas.microsoft.com/office/powerpoint/2010/main" val="5252292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293889"/>
            <a:ext cx="10995321" cy="410369"/>
          </a:xfrm>
        </p:spPr>
        <p:txBody>
          <a:bodyPr/>
          <a:lstStyle/>
          <a:p>
            <a:pPr algn="ctr"/>
            <a:r>
              <a:rPr lang="en-US" sz="2400" b="1" dirty="0" smtClean="0">
                <a:solidFill>
                  <a:schemeClr val="accent2">
                    <a:lumMod val="75000"/>
                  </a:schemeClr>
                </a:solidFill>
                <a:latin typeface="IBM Plex Sans" charset="0"/>
                <a:ea typeface="IBM Plex Sans" charset="0"/>
                <a:cs typeface="IBM Plex Sans" charset="0"/>
              </a:rPr>
              <a:t>Top 5 Stations by Number of Starts</a:t>
            </a:r>
            <a:endParaRPr lang="en-US" sz="2400" b="1" dirty="0">
              <a:latin typeface="IBM Plex Sans" charset="0"/>
              <a:ea typeface="IBM Plex Sans" charset="0"/>
              <a:cs typeface="IBM Plex Sans" charset="0"/>
            </a:endParaRPr>
          </a:p>
        </p:txBody>
      </p:sp>
      <p:sp>
        <p:nvSpPr>
          <p:cNvPr id="7" name="TextBox 6"/>
          <p:cNvSpPr txBox="1"/>
          <p:nvPr/>
        </p:nvSpPr>
        <p:spPr bwMode="auto">
          <a:xfrm>
            <a:off x="609599" y="2813338"/>
            <a:ext cx="3025496" cy="181588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72000" tIns="45720" rIns="72000" bIns="45720" numCol="1" rtlCol="0" anchor="t" anchorCtr="0" compatLnSpc="1">
            <a:prstTxWarp prst="textNoShape">
              <a:avLst/>
            </a:prstTxWarp>
            <a:spAutoFit/>
          </a:bodyPr>
          <a:lstStyle/>
          <a:p>
            <a:r>
              <a:rPr lang="en-US" sz="1600" b="1" kern="0" dirty="0" smtClean="0">
                <a:solidFill>
                  <a:srgbClr val="002060"/>
                </a:solidFill>
                <a:latin typeface="IBM Plex Sans" charset="0"/>
                <a:ea typeface="IBM Plex Sans" charset="0"/>
                <a:cs typeface="IBM Plex Sans" charset="0"/>
              </a:rPr>
              <a:t>TOP 5 STATIONS</a:t>
            </a:r>
          </a:p>
          <a:p>
            <a:endParaRPr lang="en-US" sz="1600" b="1" kern="0" dirty="0">
              <a:solidFill>
                <a:srgbClr val="002060"/>
              </a:solidFill>
              <a:latin typeface="IBM Plex Sans" charset="0"/>
              <a:ea typeface="IBM Plex Sans" charset="0"/>
              <a:cs typeface="IBM Plex Sans" charset="0"/>
            </a:endParaRPr>
          </a:p>
          <a:p>
            <a:pPr marL="228600" indent="-228600">
              <a:buAutoNum type="arabicPeriod"/>
            </a:pPr>
            <a:r>
              <a:rPr lang="en-US" sz="1600" kern="0" dirty="0" smtClean="0">
                <a:latin typeface="IBM Plex Sans" charset="0"/>
                <a:ea typeface="IBM Plex Sans" charset="0"/>
                <a:cs typeface="IBM Plex Sans" charset="0"/>
              </a:rPr>
              <a:t>Pershing Square North</a:t>
            </a:r>
          </a:p>
          <a:p>
            <a:pPr marL="228600" indent="-228600">
              <a:buAutoNum type="arabicPeriod"/>
            </a:pPr>
            <a:r>
              <a:rPr lang="en-US" sz="1600" kern="0" dirty="0" smtClean="0">
                <a:latin typeface="IBM Plex Sans" charset="0"/>
                <a:ea typeface="IBM Plex Sans" charset="0"/>
                <a:cs typeface="IBM Plex Sans" charset="0"/>
              </a:rPr>
              <a:t>E 17 St. &amp; Broadway</a:t>
            </a:r>
          </a:p>
          <a:p>
            <a:pPr marL="228600" indent="-228600">
              <a:buAutoNum type="arabicPeriod"/>
            </a:pPr>
            <a:r>
              <a:rPr lang="en-US" sz="1600" kern="0" dirty="0" smtClean="0">
                <a:latin typeface="IBM Plex Sans" charset="0"/>
                <a:ea typeface="IBM Plex Sans" charset="0"/>
                <a:cs typeface="IBM Plex Sans" charset="0"/>
              </a:rPr>
              <a:t>Broadway &amp; E 22 St.</a:t>
            </a:r>
          </a:p>
          <a:p>
            <a:pPr marL="228600" indent="-228600">
              <a:buAutoNum type="arabicPeriod"/>
            </a:pPr>
            <a:r>
              <a:rPr lang="en-US" sz="1600" kern="0" dirty="0" smtClean="0">
                <a:latin typeface="IBM Plex Sans" charset="0"/>
                <a:ea typeface="IBM Plex Sans" charset="0"/>
                <a:cs typeface="IBM Plex Sans" charset="0"/>
              </a:rPr>
              <a:t>W 21 St. &amp; 6th Ave.</a:t>
            </a:r>
          </a:p>
          <a:p>
            <a:pPr marL="228600" indent="-228600">
              <a:buAutoNum type="arabicPeriod"/>
            </a:pPr>
            <a:r>
              <a:rPr lang="en-US" sz="1600" kern="0" dirty="0" smtClean="0">
                <a:latin typeface="IBM Plex Sans" charset="0"/>
                <a:ea typeface="IBM Plex Sans" charset="0"/>
                <a:cs typeface="IBM Plex Sans" charset="0"/>
              </a:rPr>
              <a:t>West St. &amp; Chambers St.</a:t>
            </a:r>
          </a:p>
        </p:txBody>
      </p:sp>
      <p:sp>
        <p:nvSpPr>
          <p:cNvPr id="2" name="AutoShape 1" descr="data:image/png;base64,iVBORw0KGgoAAAANSUhEUgAAAuoAAAICCAYAAACZcOhJAAAABHNCSVQICAgIfAhkiAAAAAlwSFlzAAALEgAACxIB0t1+/AAAADl0RVh0U29mdHdhcmUAbWF0cGxvdGxpYiB2ZXJzaW9uIDIuMS4wLCBodHRwOi8vbWF0cGxvdGxpYi5vcmcvpW3flQAAIABJREFUeJzs3XecXWWdx/HPL5lU0pMJpEEoAQSClFBsKCAQXQVEWbGBiIuyiN0VKxZYdV1FsaCsIKAIAiqgCwtItdBC7xBCICFtSE9Iz2//OGeSm8nMZAiZmRPyeb9e88q9v/Occ55zZ9Dvfe5znhuZiSRJkqRq6dLZHZAkSZK0PoO6JEmSVEEGdUmSJKmCDOqSJElSBRnUJUmSpAoyqEuSJEkVZFCX9KoXET0iYlFEDG+lzTMR8bqNPP5JEfHn8nHPiMiIGLmx/e0oEfHWiHiwg895Z0R8sCPPualExIyIeGMnnXtERPwzIhZGxFmd0QdJHc+gLqnNyrDb+LM6IpbUPP/AJj7XZRGxrOb48zbQfmREXBQRMyNiQUQ8FhFfi4iembksM/tk5rSaY3+1dv/M3DEz72hDXxZGxD0R8fqafc/PzHduiutuct7XRsRNETG3/LknIt5abhsfERNfxrHWewORmX/NzNdu6n53hIjYtbyePzSpXxkRp3dWv9rRvwOTM7NvZn6l6caIGB0RV0XEixExPyIeioj3l9t2jYiVr7QDnflGRdpSGdQltVkZdvtkZh/geeCdNbVL2uGU3645/oCWGkXEUOBOIIH9MrMf8HZgGLDdpuwL0B+4CPjDBtq/IhHRBfhf4GpgKLAN8DlgcXuedzOzGjg4Ivbt7I68HBFRtxG7bQc81sr2S4EngVHAEOBE4MWNOM96NrK/kjYBg7qkTSYiekXEzyJiekRMjYjvR0S3ctv4iJgYEd+MiDkRMSkijt1Ep/4PYAZwYmY+D5CZkzPz3zPzydrR5Ij4JPBu4GvlCPkVZf/aNFqYmauB3wHbRMSgct+PR8Rfm2sfEQdHxJSIeEP5fI+IuLkcIX88Io5u4VTDgRHA/2TmivJTgdsz846IGAz8Cdih5hOHwRHxhoi4qxxRnRYRZ9eErNvLf58s2x/ddFQ+IsZGxN8iYl45Ivu2mm2XRcSPIuL68lOFf0TEduW2rhHx04hoKM/9YETs0srLuEtE3Fu2/UNE9C+Pc1NE/FuT1++piBjfwnES+AFwZnMbm/5emn6qUF7TjyPixohYHBG3RsTQiPh5+Ro8GhFjmxz29RHxRPk3fF5E9Kg5/rvK121e+TruVrNtRkR8PiIeBRa00N83R8R95etyZ0TsV9YvBd7L2r/ZNzXZL4BxwK8zc0n593JvZt5QNrkd6Frzt7J3Ocp+a3kdDVF8GtW3pf6W/50MBW4oj/HJiNiqfA3nlNd8V0QMbOF3JWkjGNQlbUrfBPYExgL7Am+hCNGNRgPdKUaHTwYuiojtWzneZyJidkRMiIgjW2n3VuAPmZkb6mBmnkMxGt44Wv+y3ixERFfgeIrRy7kbaHskxej7kZn5j4joB9wInE8x6nk8cEFE7NTM7jOA54DfRcRRUXxq0HgNs4F3AZNqPnGYDawAPgEMAt4EvBP4aLnbQeW/u5Ttr2rS157AX4CrgHrgC8AVTX4/7we+VB5/OsXvG+AdFL/vHYGBZbvWXpvjgQ9QvBHpThG2KV+rNfPXI+IAoPE1a8mPgX3b8iarBe8FPk/x+6ij+GTmNmAwcC3wX03avw84BNgF2JvidSIiDgR+TjGSPRj4DXBVrDsa/V7gsHL7Osrf75+B75bbfwFcGxH9M/N9rPs3+7fafcu/+7uAX0bEv8b690ccBKyq+Vu5v6x/i+K/xbHl9TSdUrOmv+V/J7OAw8tjnEPxt1VH8XscQvG3t7zptUnaeAZ1SZvSB4AzMvPFzJxJMdL5oZrtK4FvZubyzPwr8FfgPS0c6/vAThRB4tsUgXVcC20HUwTH9vSVKObJLwa+A3xtA28MPkARIg+vCUbvAh7JzEsyc1Vm3kMRzt7ddOfMXAm8GZgJ/AiYXo44t/jGJjPvzsx7ymM/A/yqPEZbNI7S/rAckb2eIiC/t6bN5Zl5X2auoPhUYa+yvoIiUO9adCMfzcxZrZzr15n5RGYuAs6gCL9QhNG9I2Lb8vmHgN9l5qpWrnkRRbjd2Bssr8jMBzNzCcU0o/mZ+fvynJdThPFaP87MaZnZQPF30Nj3jwE/LUeyV2XmeUAPijcwjc4u913STD+OAh7IzMszc2VmXghMBd7WTNvmHA3cTfHm6fnyzW3Tvq9Rvv43l/8tzqD4G2v6t9Jaf6H4vdcDO5Z9vicznZolbUIGdUmbRPnx+zYUo8CNnqMYbWvUkJlLm2xvdiWWMvDMLUPj1cCVFEG3ObMp5qO3p7PKefK9gNcBP42IQ1pp/1ngt5n5RE1tO+CgcprAvDL4v5sW+p6Zz2XmxzNze2CHsnxBSyeMiN0i4roob6gFvk4x0tkWw4Hnm7z5aPr7m1Hz+CWgT/n4OopPCX4JzCynjvShZVOanKN3OXK8GPgj8IEopky9l2JkekN+DuwYEYe1oW1TM2seL2nmedPraNr3xr/f7YAvN/nd1rPu61e7b1PDWfe/ncbjj2im7XrKN8dfyMzXUPx3+BTFa9msiBgeEVdExAvl38qvWP9vpbX+QvE7vw24Moqpbv9ZfuIkaRMxqEvaJMqAN4N1b97cFnih5vmQcopF7fZpbT0FEC1s+ytwTBuP03isjZKFByhGL9/eStN3AR+MiI/X1KYAN2TmgJqfPpn56Tac9zngXGCPxlIzzf4HuI9ihLMfxdSGaKV9rWkUv49aTX9/LfUtM/OHmbk3xdSn1wKfamWXUU3O8VJmzi+fN05/GQ/MrPk0orXzL6X49KbpXPXFQO+a59ts6Fht0LTvjX+/U4CvN/nd9s7M2rDc2u9gGuvf+Nym17+p8tOMHwKjI2KrFs77fYrXZ4/yb+WjrP/fV9P91nle3jfx9czclWJ6zbHAcS+3v5JaZlCXtCldCpwRxY2NQynmvP62Zns3ihviupej0YfRzOopEVFX3pi3VRQ3Kv4LRQj4cwvn/S9gWEScHxGjymOMioifRPM3Nc5k7Qj1yxYRewAHAo+20ux54FCKUdaPlLWrKKZ2vDciupWvw4ERsXMz59g6Ir4eETtEYSjwYYo51I3XMLTJyHVfiqkbiyJid2DNjZmZuQyYT8vX/TegS0R8unz9DwMOB65o9cUo+npgRIwr52Mvppin3OJ0FeDDEbFz2fdvAL+v2XYrxSj2WcDFGzp3jfMpRrAPrqk9QPF67x4RvSk+YXilPhkRwyJiCHA6a/t+HnBa+TpERPSJiCPL87bFNWVf31O+/sdTBPX/a8vOEfHf5ScqXaO4OffjFNOsFlPMLe9aM6UIir+VRRQ3im5L8QnQhqzz300U6/DvFsUKRQsopra19nuX9DIZ1CVtSl+nWELuUYqQ9A/WvRlvMsX/mc+gmMJxYmZOauY4QXGD3zSKmxLPBE7IFtY5L0cQX0fxRuDeiFgIXM/aGzKbOg/Yr5yicFkbr61xxY1FFMsm/hy4sLUdyms7FPhWRHwoM+cCR1DccDi9vL4zy343tRQYQxFcFwIPUrwWjTeHPkgR7p4rr2MQ8Bngo2Uff8a6ARiK388VZft1bs4tR6XfQXHPwGyKEdn3lnPdN2QAxWsxD5hE8Zqf00r731C8qXuBYonFz9X0I8vtu1PMg2+Tct78NyhudG2sPUzx9/c34AmK1/KVugy4BXgaaDw+mfkP4JMU03/mUUw9eT9t/PSmvKfjSIo3t7Mpbsx8R2a2+v0BNfpR/D3MByZSvGk5pjz23LKf95a/+70o/hbeWLb/E21bbvQs4KzyGJ+gmJZzNcXf5yMUN99e3sb+SmqDaP1eKEnaNKJYYu+nmdncCifSGhFxMvCvmfnWzu6LJHUmR9QlSZVRzqk+heJTD0naohnUJUmVUE7HmUUxdePKTu6OJHU6p75IkiRJFeSIuiRJklRBBnVJkiSpguo6uwNVMWTIkBw9enRnd0OSJEmvcvfee++LmVm/oXYG9dLo0aOZMGFCZ3dDkiRJr3IR0dx3fKzHqS+SJElSBRnUJUmSpAoyqEuSJEkVZFCXJEmSKsigLkmSJFWQQV2SJEmqIIO6JEmSVEEGdUmSJKmCDOqSJElSBRnUJUmSpAoyqEuSJEkVZFCXJEmSKsigLkmSJFWQQV2SJEmqIIO6JEmSVEEGdUmSJKmC6jq7A5uzN7/3xM7ugtrott//urO7IEmS9LIY1F9Fvvjxj/C6fV7L3AULOPHzX1tTP2b8obzriENZtWo1d97/IL+45ArGjd2Nk99/LN3q6lixciXn/vZy7n/0cQB+9PUvMnhgf5YtXwHA58/6b+YtWMjQwYP48qkfpU/v3nTp0oVf/u5K7nrgIQA+cPS/8PaD38Tq1as558Lfcc+Dj3T8CyBJkvQq0m5BPSIuAN4BzMrMPWrqpwGfAFYC/5uZ/1HWvwScBKwCPpmZ15f18cCPga7ArzLzu2V9e+AyYBBwH/ChzFweET2Ai4F9gdnAezNzcntdZ5Vcd9vf+eP1N/HlUz+6prb37rvyhnF785EvfJ0VK1cyoF9fAOYvXMSX/uvHzJ47j+1HjeD7X/4c7znls2v2O/Mn5/HkpMnrHP/4Y97JLXfcw9U33sJ2I4bzvdM/w3GnfYHtRgznkNfvz4c/91UGDxzAD7/6BT746dNZndkh1y1JkvRq1J5z1C8ExtcWIuJg4Chgz8zcHfjvsr4bcBywe7nPzyOia0R0BX4GvA3YDXhf2Rbge8DZmTkGmEsR8in/nZuZOwFnl+22CA89/hQLFy1ap3bUYQfzu6uvZcXKlQDMW7AQgKcnP8/sufMAeHbKC3Tv1o1uda2/b0ugd69eAPTp3WvN/m/cb29u/ufdrFi5khkNL/LCzFm8ZqcdNuWlSZIkbXHabUQ9M2+PiNFNyqcA383MZWWbWWX9KOCysv5sREwE9i+3TczMSQARcRlwVEQ8DhwCvL9scxHwDeDc8ljfKOtXAj+NiMjcMod3Rw7bhj133ZmPvvcYlq9Ywbm/vZwnnnl2nTZvPmAcT09+bk2YBzj9lJNYtXo1t981gYv/+GcAfn3FVfzgK5/nmPGH0qtHDz575vcBGDJwII89/cyafRtmz2HIoIEdcHWSJEmvXh296svOwJsi4q6IuC0i9ivrI4ApNe2mlrWW6oOBeZm5skl9nWOV2+eX7bdIXbt2oe9WvTnlq2dy7m8v5xufPmWd7aNHDudj7z+WH/zPRWtqZ/7kl5z4ha9x2hnfYc9dd+aIg14PwFvfcADX3fZ3jv33z/HF757NVz7xb0QEEeufdwt9XyRJkrTJdHRQrwMGAgcCXwAuj4gAmol65EbU2cC2dUTEyRExISImNDQ0bKjvm6WG2XO5/e57AXjimWdZvTrp37eYp14/aCBnfu40/vPn/8O0mWuv/8VySsuSpUv56z/uZNcdi2ksbz/4IG654x4AHn36Gbp360b/vn1omDOXoUMGrdm/fvCgNdNiJEmStHE6OqhPBf6YhbuB1cCQsj6qpt1IYFor9ReBARFR16RO7T7l9v7AnOY6k5nnZea4zBxXX1+/CS6vev5+z33ss/trABg5bGu61dUxf+FC+vTuxXdP/zTnXXoljzw5cU37rl260L9vn+Jx1668bp/X8uyUqQDMenE2++5RHGu7EcPo3q0b8xYs5B8T7ueQ1+9Pt7o6tqkfwshthvL4xEkdfKWSJEmvLh29PONVFHPLb42InYHuFKH7GuB3EfFDYDgwBribYnR8TLnCywsUN5y+PzMzIm4B3kOx8ssJwNXlOa4pn99Rbr95S5mf/vVPfoy9dtuV/n37cMXPf8Cvr7iKa2/5G1885SR+/d/fZuXKVfznz38FwLvGv5URW2/N8e8+kuPffSRQLMO4dNkyvv/lz1HXtStdunTh3ocf4y833QbAz37ze77wsQ9z7L8cTiZ859zzAZg8dRq33HEPF/3gLFatXsWPLvitK75IkiS9QtFeGTYiLgXeQjFiPhM4A/gNcAGwF7Ac+Hxm3ly2/wrwEYplGz+dmdeV9bcDP6JYnvGCzDyrrO/A2uUZ7wc+mJnLIqJneZ69KUbSj2u8GbU148aNywkTJrysa/QLjzYffuGRJEmqioi4NzPHbahde6768r4WNn2whfZnAWc1U78WuLaZ+iTWrgxTW18KHPuyOitJkiRVTEfPUZckSZLUBgZ1SZIkqYIM6pIkSVIFGdQlSZKkCjKoS5IkSRVkUJckSZIqyKAuSZIkVZBBXZIkSaogg7okSZJUQQZ1SZIkqYIM6pIkSVIFGdQlSZKkCjKoS5IkSRVkUJckSZIqyKAuSZIkVZBBXZIkSaogg7okSZJUQQZ1SZIkqYIM6pIkSVIFGdQlSZKkCjKoS5IkSRVkUJckSZIqyKAuSZIkVZBBXZIkSaogg7okSZJUQQZ1SZIkqYIM6pIkSVIFGdQlSZKkCjKoS5IkSRVkUJckSZIqyKAuSZIkVZBBXZIkSaogg7okSZJUQQZ1SZIkqYIM6pIkSVIFGdQlSZKkCmq3oB4RF0TErIh4pJltn4+IjIgh5fOIiHMiYmJEPBQR+9S0PSEini5/Tqip7xsRD5f7nBMRUdYHRcSNZfsbI2Jge12jJEmS1F7ac0T9QmB802JEjAIOA56vKb8NGFP+nAycW7YdBJwBHADsD5xRE7zPLds27td4rtOBmzJzDHBT+VySJEnarLRbUM/M24E5zWw6G/gPIGtqRwEXZ+FOYEBEDAOOAG7MzDmZORe4ERhfbuuXmXdkZgIXA0fXHOui8vFFNXVJkiRps9Ghc9Qj4kjghcx8sMmmEcCUmudTy1pr9anN1AG2zszpAOW/Q1vpz8kRMSEiJjQ0NGzEFUmSJEnto8OCekT0Br4CfL25zc3UciPqL0tmnpeZ4zJzXH19/cvdXZIkSWo3HTmiviOwPfBgREwGRgL3RcQ2FCPio2rajgSmbaA+spk6wMxyagzlv7M2+ZVIkiRJ7azDgnpmPpyZQzNzdGaOpgjb+2TmDOAa4Phy9ZcDgfnltJXrgcMjYmB5E+nhwPXltoURcWC52svxwNXlqa4BGleHOaGmLkmSJG022nN5xkuBO4BdImJqRJzUSvNrgUnAROB/gH8HyMw5wLeBe8qfb5U1gFOAX5X7PANcV9a/CxwWEU9TrC7z3U15XZIkSVJHqGuvA2fm+zawfXTN4wRObaHdBcAFzdQnAHs0U58NHPoyuytJkiRVit9MKkmSJFWQQV2SJEmqIIO6JEmSVEEGdUmSJKmCDOqSJElSBRnUJUmSpAoyqEuSJEkVZFCXJEmSKsigLkmSJFWQQV2SJEmqIIO6JEmSVEEGdUmSJKmCDOqSJElSBRnUJUmSpAoyqEuSJEkVZFCXJEmSKsigLkmSJFWQQV2SJEmqIIO6JEmSVEEGdUmSJKmCDOqSJElSBRnUJUmSpAoyqEuSJEkVZFCXJEmSKsigLkmSJFWQQV2SJEmqIIO6JEmSVEEGdUmSJKmCDOqSJElSBRnUJUmSpAoyqEuSJEkVZFCXJEmSKsigLkmSJFWQQV2SJEmqIIO6JEmSVEHtFtQj4oKImBURj9TUvh8RT0TEQxHxp4gYULPtSxExMSKejIgjaurjy9rEiDi9pr59RNwVEU9HxO8jontZ71E+n1huH91e1yhJkiS1l/YcUb8QGN+kdiOwR2buCTwFfAkgInYDjgN2L/f5eUR0jYiuwM+AtwG7Ae8r2wJ8Dzg7M8cAc4GTyvpJwNzM3Ak4u2wnSZIkbVbaLahn5u3AnCa1GzJzZfn0TmBk+fgo4LLMXJaZzwITgf3Ln4mZOSkzlwOXAUdFRACHAFeW+18EHF1zrIvKx1cCh5btJUmSpM1GZ85R/whwXfl4BDClZtvUstZSfTAwryb0N9bXOVa5fX7ZXpIkSdpsdEpQj4ivACuBSxpLzTTLjai3dqzm+nFyREyIiAkNDQ2td1qSJEnqQB0e1CPiBOAdwAcyszFATwVG1TQbCUxrpf4iMCAi6prU1zlWub0/TabgNMrM8zJzXGaOq6+vf6WXJkmSJG0yHRrUI2I88EXgyMx8qWbTNcBx5Yot2wNjgLuBe4Ax5Qov3SluOL2mDPi3AO8p9z8BuLrmWCeUj98D3FzzhkCSJEnaLNRtuMnGiYhLgbcAQyJiKnAGxSovPYAby/s778zMj2fmoxFxOfAYxZSYUzNzVXmcTwDXA12BCzLz0fIUXwQui4gzgfuB88v6+cBvImIixUj6ce11jZIkSVJ7abegnpnva6Z8fjO1xvZnAWc1U78WuLaZ+iSKVWGa1pcCx76szkqSJEkV4zeTSpIkSRVkUJckSZIqyKAuSZIkVZBBXZIkSaogg7okSZJUQQZ1SZIkqYIM6pIkSVIFGdQlSZKkCjKoS5IkSRVkUJckSZIqyKAuSZIkVZBBXZIkSaqgus7ugPRq8/avnt3ZXVAbXXvmZzq7C5IktcgRdUmSJKmCHFGXXuU+/a7D2H+XHZi3+CX+/Se/AeCNu4/hA4e8jlH1g/jMLy7l6WkzAdh7x2358OFvpFvXrqxYtYoLrv8bD06aAsBOw4fy2WOOoHu3Ou556ll++b+3AnD6e9/OiCEDAejTsweLli7jtJ9dAsC/HrQfh++7B6tXr+YX/3sr9018roOvXpKkzZdBXXqV++v9j/HnOx/kc+85Yk3tuVmzOfPSP3PaUYeu03b+S0v45m+vZs7CxWw3dDDf/vAxHP9f/wPAqUceyjlX/5UnpkznW8cfzbgxo5nw9GS++/tr1+z/0fEHsXjZMgBG1Q/ioLG78PFzLmZwv634zxPfzb+dfSGrMzvgqiVJ2vw59UV6lXtk8gssXLJ0ndqUhjm88OLc9dpOmt7AnIWLgSLMd6/rSl3XrgzssxW9e3TniSnTAbjpgcc5cLcd19v/TWN35raHngTgda/ZkdsffpKVq1Yxc+4Cps2ex84jt9nUlydJ0quWQV1Ss96w+xiemd7AylWrGNKvDy8uWLRm24vzFzGkb5912u8xegTzFr3EtNnzABjcrw8N8xeu3WfBIgb3W3cfSZLUMoO6pPVsO3QwHznijfzk6r8WhVi/TdMJLG8euwu3PvTEmufN7AJOe5Ekqc0M6pLWMbhfH772/nfygyuvZ8ac+UA5gl4zGj6kfx9mL1w7wt6lS/D63Xfi9oefWlN7ccEi6vv3XbtPvz7MLqfVSJKkDTOoS1pjq549+OaHjubCG/7OY89PW1Ofu2gxS5YtZ5dyjvmhe72GOx9/Zs32vXfclqkNc5ldMz3mzicmcdDYXajr2pWtB/Zj+OCBPDV1RsddjCRJmzlXfZFe5f7jX9/GntuPol/vnlz8hY/y25vvYOFLSznlHQfTf6tefOP4o5g0vYGvXfQn3nngaxk+eADHHXwAxx18AABfvfCPzF+8hJ9dczOfeffh9OhWx4SnJjPhqclrznHQ2F3W3ETa6PlZs/nbI0/xy08dz6pVqzn3zzdv0Su+HHvhXzu7C2qjKz781s7ugiQBBnXpVe+/Lr+u2fodNSPijS679W4uu/XuZts/PW3mmnXYmzr7jzc0W//9bXfz+9uaP5461ylv2I19Rw5h/tLlfO7qOwHo072Oz7xlLPV9etGwaAk/vPVhFi9fSe9uXTntoD0YslVPukZwzaPPcevE6WuO1atbV3509Ou4+/kGzr+reMP2jfH7MrBXd5avWg3At2+4jwVLV1DXJTjtTbuzw+B+LFy2grNve5iGRUvX76AkyaAuSVuiWydO4/8en8In3rT7mtrRY0fz8PQ5XPXwcxw9djuOHjuaS+6dyBG7jmLqvMV876YH6dejGz8+5vX8fdIMVq4uPiE5bu8deWzmvPXO8ePbH2HS7IXr1A4ZM4JFy1dy2h//yeu335oP7rsTZ9/2SPterCRtpgzqkrQFenzmPOr79Fyntt+29Zzxf/cCcOvE6Xxz/L5ccu9EkmLUHKBnt64sWraCVWVI32FwX/r36s4DL8xmx8H9Nnje/bat54oHJgFw5+RZnHTALpvwqjY/X7jmxs7ugtro+0ce1tld0BbIoC5JAqB/r+7MW7IcgHlLltOvZ3cA/u/xKXzx0Ndy3r++iV7dunL2bQ+TFEtwHr/fzvzk9kcYO3zQesc79Y27szqTOyfP4g8PPQvAoN49eHFxMdVldSYvLV9J3x7dWLhsRYdco1p37F67sdvW9Sxatpwf3HoHAL261fHBcXsysFcv5i5Zwm8nPMSSFSt5847bsc/IYQB0iWBo3634xv/dypIVK9mlfjBHjt2FLhHc/dwL3DJxMgDv22cPRg7ox+rVyfPz5vOHBx9ndSY7DB7Ih/d/LXNfKv42Hp4+i78+NalTXgOpSgzqkqRW7TViMJPnLOKb19/HNn178bXD9+HxmXfy5h2Hcd/UF5n90rL19jnn9keY89IyetZ15fMH78lBOw7j9memN7u+/pZ7i3H1THh+Gv98dgrH7b3HmtohY7ZnYsMcbpk4mYN3Gs3BO43m2scnctszz3HbM88B8Jqth3DQDtuxZMVKAnjXnrty3h33MX/JUj550AE8OqOBWYsWc//UGVx6XzHV6f37jOWA7UZwx+SpADw7ex6/vvuBDr9mqcoM6pIkAOYvWc6AclR9QK/uLFhajK4fvNNw/vTwZABmLFzCrEVLGNF/K3au789rth7IEbuOpGddV+q6dGHpylVccu9E5pThfenKVfz92RmMGdKP25+ZzuyXljFkq57MeWkZXSLo3b2ORY6mV8azc+YxsNe6U6J226aeX/xjAgATpkzj428Yx7WPT1ynzd4jtuH+F4rlV7cd2J8XF7/EnJeWAPDACzPYfZt6Zk1czBOzXlyzz5R58+nfs0d7Xs5m69w7bursLqiNTnndoe16fIO6JAmACVMaeMtOw7jq4ed4y07DuOf5BgBeXLyUscMH8cSsefTv2Z3h/Xozc+ESzvnbo2v2fctOw9hxcD8uuXciXSLYqnsdC5etoGsE+44cwkPT56w5x5t3GsZTDfM5cPQHO56fAAAgAElEQVRQHpk+t1OuVW3Xt0d3Fi4r3rQtXLacPt27r7O9W9cu7DJ0CH96uPhm4n49ezBvydpPWeYvXca2A9e9f6FLBPuMHMY1j6xd1nW7Qf35zJsPZMHSZfzlsaeY6RekSQZ1SdoSfeqgPdh9m4H07dmNXxz7Ri5/YBJ/evg5PvvmsRwyZgQvLlrKD299CIArH5zEqW/cnR8cdSAAv713Yqtzyrt1Db562N507RJ0ieDh6XO46akXALj56Wmc9qbd+ckxr2fRshWu+PIqsNvW9UyeM48lK1YCND+9qcn8pmP23JVnZ8/l2TnFakEvzF/Af974d5avWsWuQ4dwwn578V83/6Ode662esuOr2H0wCEsWbGc3z94FwA96uo4bMwe9O3Ri4XLlnDDU4+wfNVKhvcbwPhdXsvCZcUnKpPmNHDv1GfpGl04ao996Bpd6BLBpNmzuGdqce/KiH4Ded12O9G1SxcaFi3klmceJ0lGDxzC/qN2ICnuafnH5KeYsXB+Z70MncKgLklboB/f3nxA/tYN961Xm7tkOWfeeH+rx7t14vQ1a6svW7maL/6l+fXzV6xazQ9vffhl9ladaeGy5WtG1fv26M6i5cvX2b5XzbQXKEbQB/RaO6Wlf88eLFi6doT9sJ13YKvu3fnDgw+uqS1buWrN4ydmvci7uuxK7+7deGm506Kq4MlZ03lkxlQO3Wm3NbW9h4/mhflzuX/aA+w9fDv2GbEddz5ffD/H9IXzuO6JB9c5xqpczTWP3s/K1avoEsHRu+/L8/NmM3PRAg7ZaTeueew+5i9dwn6jdmCXodvwxKzpTJ0/l8lzi/8tGdS7D4fvvAeXPXBnx114BXTZUIOI+FRE9IvC+RFxX0Qc3hGdkyRJneuxGQ2MGzUcgHGjhvPYjIY123rW1bHD4IE8OmPWmtqUeQsYslVvBvYuviBrrxHb8NjMYp/9tx3BzkMHc8m9D69zE3HfHmun04wa0I8AQ3qFTF84j2Ur1/19bD9oCE82FG/On2yYzvaD6jd4nJWrizdkXaL4tC2BnnXdWJWrmb+0GIGfOm8OOwwauk57gG5dumyRd563ZUT9I5n544g4AqgHTgR+DTT/VYSSJGmz9P59xrLjkIFs1b0bXznsTdzw5DPc8vRkPjhuLPttO4J5S5bwmwkPrWm/x7B6nmqYzYryG2ihmKJw1cNP8m8H7lMsz/j8tDXzzY/Zc1fmLVnKaW/aH1i7DOPYYVvzutEjWZ3JilWruOReP3Wpul7duvPSiuLTlZdWLKdXt7Vvtrbp059j99yfl5Yv45/PTWTukuL3H8B79tyf/j178ciMqcxatAAognv9Vn1pWLyQHQYPpU+PtTc0bz+ongO23ZFe3bpz7eNb3qpAbQnqjdPN3g78OjMfjIjmpqBJkqTN2O/uaz4gn3fH+lOiACZMmc6EKdPXqz8x60WeuPnF9eqn/6X51Uz+OXkK/5w85WX0VFXVsHghv7nvH6xcvYptBwxm/C57cukDxZr8CVzx0N1071rH+F32ZFCvrZizZDE3PvUIbxi9M126BFPnzWF1zU0Nz85p4Nk5DQzrO4D9R+3Inx9vfRreq01bgvq9EXEDsD3wpYjoC6zewD6SJEl6lVqyYjm9y1H13t26s6QcXV+xau10lefnzeZNEfSs68bSmqkzy1etZNqCuYwaMJg5SxYzc9ECrnq0+Fbkkf0H0b9n7/XON33hPPr17LXesV7tNjhHHTgJOB3YLzNfArpTTH+RJEnSFmjy3BfZpb74Ztpd6ofx7JziE5TaKTBD+/QjIli6cgU967rRvWsxPty1SxdG9h/EvHJKTK+6bkAxBWbvEdvx2Mxilah+PXutOdaQrfrSpUtsUSEd2jaifmNmrlnNPTNnR8TlQKsrvEfEBcA7gFmZuUdZGwT8HhgNTAb+NTPnllNpfkwxveYl4MOZeV+5zwnAV8vDnpmZF5X1fYELgV7AtcCnMjNbOkcbrlOSJElNvHXM7gzvN5Cedd340D5v4J6pk7jvhckcvvNYdh06nEXLl3LDU8W0qR0HD2X3rUewOpNVq1dz41PFClO9u/fgkJ12owsQEUycPYvn5s0GYK8R27HdgCFEwKMzXuCFBUVs22HQUHap34bVmaysOdaWpMWgHhE9gd7AkIgYyNq56v2A4W049oXAT4GLa2qnAzdl5ncj4vTy+ReBtwFjyp8DgHOBA8rQfQYwjmJq070RcU0ZvM8FTgbupAjq44HrWjmHJEmSXqa/Pv1os/U/P7b+fPFHZkzlkRlT16vPeWkRVz7U/LKtdzw3kTuem7he/YFpz/HAtOdeZm9fXVqb+vIx4F5g1/Lfxp+rgZ9t6MCZeTswp0n5KOCi8vFFwNE19YuzcCcwICKGAUdQjOjPKcP5jcD4clu/zLwjM5PizcDRGziHJEmStNlocUS9XJLxp8CXM/Pbm+h8W2fm9PL40yNiaFkfAdTe7j21rLVWn9pMvbVzrCciTqYYlWfbbbfd2GuSJEmSNrlWbybNzFUU88bbW7PfOLwR9ZclM8/LzHGZOa6+fsML9UuSJEkdpS2rvtwQEe/eRGunzyynrVD+2/hVZlOBUTXtRgLTNlAf2Uy9tXNIkiRJm422BPXPAlcAyyJiQUQsjIgFG3m+a4ATyscnUMx3b6wfH4UDgfnl9JXrgcMjYmB5Q+vhwPXltoURcWD5BuL4Jsdq7hySJEnSZmODyzNmZt+NOXBEXAq8hWLVmKkUq7d8F7g8Ik4CngeOLZtfSzHFZiLF8ownlueeExHfBu4p230rMxtvUD2FtcszXlf+0Mo5JEmSpM1GW9ZRpxzNHgP0bKyVq7q0KDPf18Km9dZfL1duObWF41wAXNBMfQKwRzP12c2dQ5IkSdqcbDCoR8RHgU9RzAN/ADgQuAM4pH27JkmSJG252jJH/VPAfsBzmXkwsDfQ0K69kiRJkrZwbQnqSzNzKUBE9MjMJ4Bd2rdbkiRJ0patLXPUp0bEAOAq4MaImMvapRAlSZIktYO2rPryrvLhNyLiFqA/a1dYkSRJktQONjj1JSJ+0/g4M2/LzGtoZhUWSZIkSZtOW+ao7177JCK6Avu2T3ckSZIkQStBPSK+FBELgT3LbyRdUD6fhd/2KUmSJLWrFoN6Zn6n/FbS72dmv/Knb2YOzswvdWAfJUmSpC1OizeTRsR2wLzGUB4RBwNHA5OBn2Xm8g7poSRJkrQFam2O+uXAVgARsRdwBfA8sBfw8/bvmiRJkrTlam15xl6Z2bhe+geBCzLzBxHRBXig/bsmSZIkbblaG1GPmseHADcBZObqdu2RJEmSpFZH1G+OiMuB6cBA4GaAiBgGOD9dkiRJaketBfVPA+8FhgFvzMwVZX0b4Cvt3TFJkiRpS9ZiUM/MBC5rpn5/u/ZIkiRJUpu+mVSSJElSBzOoS5IkSRXUYlCPiJvKf7/Xcd2RJEmSBK3fTDosIt4MHBkRl7Huco1k5n3t2jNJkiRpC9ZaUP86cDowEvhhk21Jsba6JEmSpHbQ2qovVwJXRsTXMvPbHdgnSZIkaYvX2og6AJn57Yg4EjioLN2amX9p325JkiRJW7YNrvoSEd8BPgU8Vv58qqxJkiRJaicbHFEH/gXYKzNXA0TERcD9wJfas2OSJEnSlqyt66gPqHncvz06IkmSJGmttoyofwe4PyJuoVii8SAcTZckSZLaVVtuJr00Im4F9qMI6l/MzBnt3TFJkiRpS9aWEXUyczpwTTv3RZIkSVKprXPUJUmSJHUgg7okSZJUQa0G9YjoEhGPdFRnJEmSJBVaDerl2ukPRsS2HdQfSZIkSbTtZtJhwKMRcTewuLGYmUe2W68kSZKkLVxbgvo3270XkiRJktaxwZtJM/M2YDLQrXx8D3DfKzlpRHwmIh6NiEci4tKI6BkR20fEXRHxdET8PiK6l217lM8nlttH1xznS2X9yYg4oqY+vqxNjIjTX0lfJUmSpM6wwaAeEf8GXAn8siyNAK7a2BNGxAjgk8C4zNwD6AocB3wPODszxwBzgZPKXU4C5mbmTsDZZTsiYrdyv92B8cDPI6JrRHQFfga8DdgNeF/ZVpIkSdpstGV5xlOBNwALADLzaWDoKzxvHdArIuqA3sB04BCKNwQAFwFHl4+PKp9Tbj80IqKsX5aZyzLzWWAisH/5MzEzJ2XmcuCysq0kSZK02WhLUF9WBl4AynCdG3vCzHwB+G/geYqAPh+4F5iXmSvLZlMpRu4p/51S7ruybD+4tt5kn5bqkiRJ0majLUH9toj4MsUI+GHAFcCfN/aEETGQYoR7e2A4sBXFNJWmGt8MRAvbXm69ub6cHBETImJCQ0PDhrouSZIkdZi2BPXTgQbgYeBjwLXAV1/BOd8KPJuZDZm5Avgj8HpgQDlaDzASmFY+ngqMgjWj+f2BObX1Jvu0VF9PZp6XmeMyc1x9ff0ruCRJkiRp09rg8oyZuToiLgLuohiZfjIzN3rqC8WUlwMjojewBDgUmADcAryHYk75CcDVZftryud3lNtvzsyMiGuA30XEDylG5scAd1OMqI+JiO2BFyhuOH3/K+ivJEmS1OE2GNQj4l+AXwDPUITg7SPiY5l53cacMDPviogrKZZ4XAncD5wH/C9wWUScWdbOL3c5H/hNREykGEk/rjzOoxFxOfBYeZxTM3NV2edPANdTrChzQWY+ujF9lSRJkjpLW77w6AfAwZk5ESAidqQI1RsV1AEy8wzgjCblSRQrtjRtuxQ4toXjnAWc1Uz9WoopOpIkSdJmqS1z1Gc1hvTSJGBWO/VHkiRJEq2MqEfEMeXDRyPiWuByijnqx1J8O6kkSZKkdtLa1Jd31jyeCby5fNwADGy3HkmSJElqOahn5okd2RFJkiRJa7Vl1ZftgdOA0bXtM/PI9uuWJEmStGVry6ovV1EskfhnYHX7dkeSJEkStC2oL83Mc9q9J5IkSZLWaEtQ/3FEnAHcACxrLGbmfe3WK0mSJGkL15agPhb4EHAIa6e+ZPlckiRJUjtoS1B/F7BDZi5v785IkiRJKrTlm0kfBAa0d0ckSZIkrdWWEfWtgSci4h7WnaPu8oySJElSO2lLUD+j3XshSZIkaR0bDOqZeVtHdESSJEnSWm35ZtKFFKu8AHQHugGLM7Nfe3ZMkiRJ2pK1ZUS9b+3ziDga2L/deiRJkiSpTau+rCMzr8I11CVJkqR21ZapL8fUPO0CjGPtVBhJkiRJ7aAtq768s+bxSmAycFS79EaSJEkS0LY56id2REckSZIkrdViUI+Ir7eyX2bmt9uhP5IkSZJofUR9cTO1rYCTgMGAQV2SJElqJy0G9cz8QePjiOgLfAo4EbgM+EFL+0mSJEl65Vqdox4Rg4DPAh8ALgL2ycy5HdExSZIkaUvW2hz17wPHAOcBYzNzUYf1SpIkSdrCtfaFR58DhgNfBaZFxILyZ2FELOiY7kmSJElbptbmqL/sby2VJEmStGkYxiVJkqQKMqhLkiRJFWRQlyRJkirIoC5JkiRVkEFdkiRJqiCDuiRJklRBBnVJkiSpggzqkiRJUgUZ1CVJkqQK6pSgHhEDIuLKiHgiIh6PiNdFxKCIuDEini7/HVi2jYg4JyImRsRDEbFPzXFOKNs/HREn1NT3jYiHy33OiYjojOuUJEmSNlZnjaj/GPi/zNwVeC3wOHA6cFNmjgFuKp8DvA0YU/6cDJwLEBGDgDOAA4D9gTMaw33Z5uSa/cZ3wDVJkiRJm0yHB/WI6AccBJwPkJnLM3MecBRwUdnsIuDo8vFRwMVZuBMYEBHDgCOAGzNzTmbOBW4Expfb+mXmHZmZwMU1x5IkSZI2C50xor4D0AD8OiLuj4hfRcRWwNaZOR2g/Hdo2X4EMKVm/6llrbX61GbqkiRJ0majM4J6HbAPcG5m7g0sZu00l+Y0N788N6K+/oEjTo6ICRExoaGhofVeS5IkSR2oM4L6VGBqZt5VPr+SIrjPLKetUP47q6b9qJr9RwLTNlAf2Ux9PZl5XmaOy8xx9fX1r+iiJEmSpE2pw4N6Zs4ApkTELmXpUOAx4BqgceWWE4Cry8fXAMeXq78cCMwvp8ZcDxweEQPLm0gPB64vty2MiAPL1V6OrzmWJEmStFmo66TzngZcEhHdgUnAiRRvGi6PiJOA54Fjy7bXAm8HJgIvlW3JzDkR8W3gnrLdtzJzTvn4FOBCoBdwXfkjSZIkbTY6Jahn5gPAuGY2HdpM2wRObeE4FwAXNFOfAOzxCrspSZIkdRq/mVSSJEmqIIO6JEmSVEEGdUmSJKmCDOqSJElSBRnUJUmSpAoyqEuSJEkVZFCXJEmSKsigLkmSJFWQQV2SJEmqIIO6JEmSVEEGdUmSJKmCDOqSJElSBRnUJUmSpAoyqEuSJEkVZFCXJEmSKsigLkmSJFWQQV2SJEmqIIO6JEmSVEEGdUmSJKmCDOqSJElSBRnUJUmSpAoyqEuSJEkVZFCXJEmSKsigLkmSJFWQQV2SJEmqIIO6JEmSVEEGdUmSJKmCDOqSJElSBRnUJUmSpAoyqEuSJEkVZFCXJEmSKsigLkmSJFWQQV2SJEmqIIO6JEmSVEEGdUmSJKmCDOqSJElSBXVaUI+IrhFxf0T8pXy+fUTcFRFPR8TvI6J7We9RPp9Ybh9dc4wvlfUnI+KImvr4sjYxIk7v6GuTJEmSXqnOHFH/FPB4zfPvAWdn5hhgLnBSWT8JmJuZOwFnl+2IiN2A44DdgfHAz8vw3xX4GfA2YDfgfWVbSZIkabPRKUE9IkYC/wL8qnwewCHAlWWTi4Cjy8dHlc8ptx9atj8KuCwzl2Xms8BEYP/yZ2JmTsrM5cBlZVtJkiRps9FZI+o/Av4DWF0+HwzMy8yV5fOpwIjy8QhgCkC5fX7Zfk29yT4t1dcTESdHxISImNDQ0PBKr0mSJEnaZDo8qEfEO4BZmXlvbbmZprmBbS+3vn4x87zMHJeZ4+rr61vptSRJktSx6jrhnG8AjoyItwM9gX4UI+wDIqKuHDUfCUwr208FRgFTI6IO6A/Mqak3qt2npbokSZK0WejwEfXM/FJmjszM0RQ3g96cmR8AbgHeUzY7Abi6fHxN+Zxy+82ZmWX9uHJVmO2BMcDdwD3AmHIVme7lOa7pgEuTJEmSNpnOGFFvyReByyLiTOB+4Pyyfj7wm4iYSDGSfhxAZj4aEZcDjwErgVMzcxVARHwCuB7oClyQmY926JVIkiRJr1CnBvXMvBW4tXw8iWLFlqZtlgLHtrD/WcBZzdSvBa7dhF2VJEmSOpTfTCpJkiRVkEFdkiRJqiCDuiRJklRBBnVJkiSpggzqkiRJUgUZ1CVJkqQKMqhLkiRJFWRQlyRJkirIoC5JkiRVkEFdkiRJqiCDuiRJklRBBnVJkiSpggzqkiRJUgUZ1CVJkqQKMqhLkiRJFWRQlyRJkirIoC5JkiRVkEFdkiRJqiCDuiRJklRBBnVJkiSpggzqkiRJUgUZ1CVJkqQKMqhLkiRJFWRQlyRJkirIoC5JkiRVkEFdkiRJqiCDuiRJklRBBnVJkiSpggzqkiRJUgUZ1CVJkqQKMqhLkiRJFWRQlyRJkirIoC5JkiRVkEFdkiRJqiCDuiRJklRBHR7UI2JURNwSEY9HxKMR8amyPigiboyIp8t/B5b1iIhzImJiRDwUEfvUHOuEsv3TEXFCTX3fiHi43OeciIiOvk5JkiTpleiMEfWVwOcy8zXAgcCpEbEbcDpwU2aOAW4qnwO8DRhT/pwMnAtFsAfOAA4A9gfOaAz3ZZuTa/Yb3wHXJUmSJG0yHR7UM3N6Zt5XPl4IPA6MAI4CLiqbXQQcXT4+Crg4C3cCAyJiGHAEcGNmzsnMucCNwPhyW7/MvCMzE7i45liSJEnSZqFT56hHxGhgb+AuYOvMnA5FmAeGls1GAFNqdpta1lqrT22mLkmSJG02Oi2oR0Qf4A/ApzNzQWtNm6nlRtSb68PJETEhIiY0NDRsqMuSJElSh+mUoB4R3ShC+iWZ+ceyPLOctkL576yyPhUYVbP7SGDaBuojm6mvJzPPy8xxmTmuvr7+lV2UJEmStAl1xqovAZwPPJ6ZP6zZdA3QuHLLCcDVNfXjy9VfDgTml1NjrgcOj4iB5U2khwPXl9sWRsSB5bmOrzmWJEmStFmo64RzvgH4EPBwRDxQ1r7M/7d35/G2juUfxz9f55jnsVLKVErSKEpKZCoZSgpFMiUaDJWQIaRSUaYIEZUMEUUkoQwZIjKVIpmKHPPUOb6/P657Zdlt0S/22udZ3/fr1evsvdbz7G6v/ez1XM99X/d1wZeA4yRtAtwMvK+9dxrwTuAG4CFgYwDbd0vaA7ikHfcF23e3r7cEjgRmBE5v/4uIiIiImGqMeaBu+9eMnkcOsOIoxxvY6il+1hHAEaO8fimwxP8wzIiIiIiIgUpn0oiIiIiIcSiBekRERETEOJRAPSIiIiJiHEqgHhERERExDiVQj4iIiIgYhxKoR0RERESMQwnUIyIiIiLGoQTqERERERHjUAL1iIiIiIhxKIF6RERERMQ4lEA9IiIiImIcSqAeERERETEOJVCPiIiIiBiHEqhHRERERIxDCdQjIiIiIsahBOoREREREeNQAvWIiIiIiHEogXpERERExDiUQD0iIiIiYhxKoB4RERERMQ4lUI+IiIiIGIcSqEdEREREjEMJ1CMiIiIixqEE6hERERER41AC9YiIiIiIcSiBekRERETEOJRAPSIiIiJiHEqgHhERERExDiVQj4iIiIgYhxKoR0RERESMQwnUIyIiIiLGoQTqERERERHjUAL1iIiIiIhxKIF6RERERMQ4lEA9IiIiImIcSqAeERERETEOdTZQl7SqpOsl3SBph0GPJyIiIiLiv9HJQF3SBOBAYDVgcWA9SYsPdlQREREREc9cJwN14I3ADbb/bPsx4FhgzQGPKSIiIiLiGZPtQY/hWSdpHWBV25u27z8ELG176xHHbQ5s3r5dDLh+TAc6fs0D3DXoQcS4k+siRpPrIkaT6yJGk+viCS+xPe/THTRxLEYyABrltX97IrF9KHDocz+cqYukS22/YdDjiPEl10WMJtdFjCbXRYwm18V/r6upL7cAC/R9/yLgtgGNJSIiIiLiv9bVQP0S4KWSFpI0HfAB4JQBjykiIiIi4hnrZOqL7cmStgbOACYAR9i+esDDmpokHShGk+siRpPrIkaT6yJGk+viv9TJzaQREREREVO7rqa+RERERERM1RKoR0RERESMQwnUIwIASfk8iH+T6yIiYnDyATxEcsON/8T245KeL+l5gx5LDJ6k2SS9pV0XL851EQCSJgx6DDH+SJpJ0vzt6xkkdbJYySAkcBsSkua3/Xj7+rWSFmlfj9YcKoZQuwFvDnxo0GOJwWo32cnAzpIOAE4FlhnsqGLQJE1je0r7ehtJa0h666DHFePCG4F3SdoUOAR42o6b8cwkUB8CkjYCtmqzpYcABwPnSlrDKfsTTbsB3wPMNeixxOBI2gHY2PZDwI+ATYHv2/7xYEcWg9ZWVyTpWOA1wGzAqZIWHvDQYkAkrS5pAeCP1CTP7sA5tm8f7Mi6I4H6cLgNmAHYHsD2MsDHgd0kZZZsyEnaQNL727c/BNaU9KZBjikGQ9J3gFWAX7VZ9fOBbYENJb1yoIOLgRmRNrk08DvbGwErAj+2/efBjCwGqU38fQKYH7gd+DVwNmBJcw5ybF2SQL2jJM0q6TXt218B1wEvAOYAsH0ScAzwJUkLDWaUMQj9Oabt62moh7ZtgcWBfYD52vv5jBgSkjYDZrT9dtvX2Z5s+2rbBwFHAke1414iadVBjjXGVptJX6rNnE4LvFnSmcDttjeEmlkd6CBjzEiapq2qzGR7Zdu/sf247R2BI6iHubXasdNJmn2Q453aJdm/g1pw9WJgDUkbAotSs+kPAW+TtJbtk21/XdKSwO6SPtzLYY/ukiTbUyS9EFgZuNj20ZJ+AywF7AIsDFxIzZTlmhgeAh4DkLQK8ApqxvRXwNeBBSSdSj3MfWlQg4yx0fLR+//+1wIWBD5IPcz/rQVmSPoKMI+kX9p+cMwHG2NtOuBB25sAtEnBOajr4wfUpOCb2ircMsBHgXsHM9SpXzqTdoykCS0Qm0j9wbwV2Nv2fpJmBrYEngecYfusds4ctu8Z3KhjLElaFjgcOBZ4F7Xx53jb97bVlQ2BFYBdbJ87uJHGWJL0WmAH4KXABOB06oY8A/AP25+XtEL7+neDG2kMgqQlgM2oa2RB4DTgx9T18k9g/bavIYaApCuBXwBTgJcBs1ArsbfaXkXSSsDawJm2Tx7cSKd+CdQ7pH8GpKUxLANcD8wEHGn7KknzAltTT7/7275h5LnRXS1v8NvAntTG0QuBi4DjgZNtPyRpJmpm/azew1x0V1tlsaTpqBvt2sBPgUm2J0laD1jS9uf6zwHIZvRukjTR9mRJ+wNXA0e3t04CDrF9oqSXA88HXmT7mEGNNcZWL1aQ9HxgD2Bu4CDgZtt/kHQtsL3tnyaueHYk/7RD2h/PBEnbAC+1vS4VlD0AfLgdcydwDfCTXpDeO3cAQ44x1DaMTqCuBVM33XcD5wA7Au9sN+iHqJWYbCjtqFYXfXaoYLsF64/ZvsX2/rb/bHtSO/w9tHtFf4CeIL1b2jWxb1thndxePpVKf9qdmvjZA9hE0uxtH8M5CdK7r7+Mc4szJtq+A/iY7ffYPsv2H9oh1wH/6B07gOF2TgL1qdwoddA/AKxDBefYvhn4GbUL+6eSrgL+ZPvnT3F+dET/RtC2aXQZYDXbD1D5x1favpRavnwIeLTNok0Azra9xyDGHc8dSbNI+hFVovVISevAv8+MS5pD0nKSLgDusP3Z0Y6LTtkU+CSwj6TNVL03zgS2A35Opci9F5iTVpQguq+l07p9PTdA70HO9j/b6/NKWlDSz4C/21pFmQkAACAASURBVL5oYAPuoATqU7G2rNT7A5qnvXwscCIwZ6/Enu0LgW9SAfvHWnBGey833o5qMx+zS9qp1Ui/hArQAX5LVW74CrXqsp/tU9t5U2zvPJhRx3Olpb2dBvyOqnf8PWAjSfONcvh0wGLA0bY/3s5PR8puO5jaOPx34CXACZJeDdxt+wwqJeo+qs/ClIGNMsZMX/GBuSWdBCyv0TuOLkJVkTvX9hZjO8ruS456B0jaEtgI+BvwS6qU2qepzoLH2r52xPHJG+uwXs5x+3pDaiZsT2pz4HeA3W3/SNKbgXWpjcWnjzw3uqUFXW+3vV/7flGqesuHbD88yvETezNn+czotrb6Nh21UfR3tk+StA9V6eUc4Iu2b2zHTejNpEY3jbiHLEj11zja9gHttV7Rigl+olPtQrZvHNSYuywz6lMhPVEfHUnvpYL09YDdgK2Ad1CbO+YA1teIxgO54XaTqp33tC3neElJSwPHUQ0olqeaUvwZ2FzSC2xfAGybIL3bWilOWqWWY/rS3W6kNo8uNOL4Ce34Xp5yPjM6zlUD+xGqPOe72z1jeaqqy63A2ZIWb8clSO+wESv1vc+GPwKnS1pJ0l7ALpJmbcH6NAAJ0p87CdSnMqqmEntKWqq9NJlq13uj7cupoP0b7fWfApf1bQqLbtsWOKpV71iZ6j77Xurh7Q/A3VSgvhLQ6zL5r8A8QXr3SNoPOFzSdyStbPuuvt/zbMDsVGUoJH0AKvVpMKONsSBpHkkLj3it9/C2N/BG4BbgCNvb294N+KDta8Z2pDEIfqJy3EbAT6hyzvdQ+xTeTN0zngcs1398PHfS8Gjqcy2V3rKFpNuoTYCvkTS97UdtX9A2dMzcNgJFx0mazvZjVHWGK4FNbH+1lU/7ETUr9hhV33Y7Sde5lV1McN5NbVb8e+3bD1APcatIOrtvpvwhaq/CPJKOoB7ijh3zwcaYkbQyNZGzvaRbbT8KT6r8Y0knAJNtH9x3Xzl/oAOPMdVSJjcD3mr7H5KuoPqx3CppNuq+8shABzlEMqM+FWjLTdu0nNE/UY2M7qLSFn5OLU0eJukdkjalqntkVmxI2H6sbSbeF7gCOFDSZravoyoAzQFsAXy+Hf9teHJVmOic2YC/Ah91NTPbD1gdeFXfMdNQ5TkvojaBfXzMRxljRtLiVHnFj9v+aS9Ib+/1p739HvhIyz9+dLSfFd0yyr3gIaoD8art+8eAuyQtQ204Ps/22WM4xKGWGfVxTtKMwIHAosAikqZQNW1PBVaT9Gnbm0jaGViTyjddy/ZfBjboGFNt9nQ/qqX3Bq383oGS/mj7HEm7UB+uT9owmCXLbmo5ppNaLum9kmawfbeqEUn/73wmKk99N9s/7Ts310U3PUqVZD1L1azm/cANwA22r+9tHrZ9QkutnJmq8hId1yqELUZN8l0LnEJ1Gv2ApKtsX9mqvcwF7Op0Gh1TCdTHsTbL8bCkdamSi38AXgh8i1p2uhhYTtKatvds5/R2Y+eG21Ejf7ft930rcH77/sRW0eM4ScvY/jPw/QENN8ZIC8gf6V0bbSYdnliino62J0HSW22f1/LWJ7XXlM+MTpsbeImqHOfhVB76wsDuktawfVtvZt2tbn4MB0m9AhT7AScAe1F73OYGdpL0Kdu3Szoje1jGXpa+x7GWLziN7Suoii6bUOkNnwCuouravgP4estHJkF6t7UHsd5mn6XVuktSS5Wr9x36XSpA23KMhxgD0FZNVu3bFNj/ntoG4weBByR9g6r8M0P/RvPsV+g22xcDk6gGZz+xvYXtTwLnAeu3Y3INDJH22TAj1X14HarXyuPANbZvoaqGTaLy1bPRfEBSR30q0paylwdWsf1AmxlZHpjL9rcGObYYW5IOBF5ObQa8ndogdgb1AHcxlXt8lu0jBjbIeM61wPxw4EXAmh69Hvo01OrpT6gVuQtsbzamA42B6ltpnRX4NXCT7TXbe3u07w8f6CBjYCTtCLyaSp3d0vZlbU/DzVRhir8NdIBDLjPq48hos2Ht9V5d452Am4Aj2vd/t31cL0h/qvOjOyRNI2lPanPPalSw/mFqxmMtqnLHCtSMyBHtnHSU7CBJc1BVfu6xvXJLk1teT3QpBv5VI/sxahn7lF6Qnuuim1pVjidpQbps30/tZXpdK1CwB/BO4LKxHmeMLUmzqPVgkTRR0sclfag9yP+TetjftAXpi1JFK5ZNkD54yVEfJ/p33Ut6K7XR61LgH+7rANY2C14taedeXnpPli27Z0Q1Bqi/2R8B1wFHAbcB+wBfBe60vf+I86fJcmVnzU/Vxv89gKTPAh8BVqGqQtFe76XCrdjLW8910U2S9gbmaDOk9/X/jlsq5QTbN0l6O1UBaB5gDdu3DmjIMXa2AV4g6QdUBbCbqD0Ky1Orcq8BtpP0IPBW4Ou2zxjMUKNfUl/GGUm7UzOiv6OecPfp1bDt7cpveclTbD8wwKHGc2zEw9ubAAH32r667dD/rO2PqLoIHk9VdVgfeKBvBi1/4B3VqjC8CfgUFbTfCmz1dDNg2cPSTe3esRTwQWBS32fHErZ/3/s8yOfCcOn7vc8L7ArMANxve5v2/mFU9ad9qWB9MeAq25cOaszxZEl9GTD11S+V9CpgIdvLUXnHc1Mzp0C19G432XtbjnqWrjus70a7NXAIFYT/QNJ6wP3AmyS9ntpofAHwgXZtTOk/P7rJ1bjoEmqJei7gm/1BuqR1JL1wlPMSpHfTo8CvbN/d99mxAPBdSS/qvZbPheHRVlB6v/c7gW8CMwKLSVqkHfZp4KPAy2xfYPs7CdLHl6S+DFCvHJqkuYF3UZsB/6nqDDcBWNX2g5JeSeUc2yPK8g1m5PFc6qU5ta9noXJK32/7WklvoTqNvpKqr/8xYE7gU31VghKIddTI2VDbj0g6gwrUt5F0je27JJ1KpUKdMLDBxpjouyauBzaQ9HOqsssNwNXUhvNlJZ0F3J1AfXj03Ue2o+qj/5bqw7I7sIyk+2zfKek6ICv041RSXwZM0ouo/OJLqZbf+1K1jtdvgddmwHuB9dxXSi26qRdoS5oW2A64sP27YV9+8R5Ui+/dW4m9R9rrE/Lw1j0ttel1tn/xH46Zj8pPfwcwK3C67d3GZoQxHkiaCViE2rPyCyr/eEHqof5O4G/AukmZ7L7+CRtJu1Kle88FXgJ8nNqfsA1VivFhai/cRwc03HgamVEfYyPyjp9HLTvNb/ur7bWzqT+i70n6C7UxbPME6cOhBenzAFsBj9o+V9K21APcxu2wB2gdJvuC9GwO7CBVh8gDgJMkXeAR5Rf1RDfJv0v6IRWUnWj74PZ+Ht6GQLuvPCTpTmp1Zf++z4a9qFW4mxOkd1/fSv28wNLAI7aXUpXm3Br4GtWTZT5gXeBrti8a3Ijj6WRGfQyNvGlKmp4qqfdpYF/b32uvv5LaJDYrcExbmkpKQ0e1PPNHqNKKj1FVXWYHtnOVypqOWnG5gArSV6Rq3ebDtcPa/pUjqbrn3+p7bT5gb9sbj3LOjL1gPp8Z3STptbYvb18v7Oo83P/+vtQD2/bALtRetPflgW14tDKMx1AbzF9OlfK9lipQ8SlgDtubSFrI9o2DG2k8E9lMOkb6Zzwl7S3pI8AKtn8IHAq8TdJyALavtn2Y7X1bkD4hN9xukrQTVRrrAOCj7Rr5KlXhZbEWeD0GrAT8HPg7sLbti6TUze+4aam9KndLWhj+VRP9DuCh3mvwRA+FviBd+czorI0kHSbpIKrD7Mj7+O7UQ/9mVCOj9yRIHx6Slga+TtVEX4VKn/wQMLvtv1IP/3dLmiNB+tQhM+pjSNWq90SqfunZwN7A5lTu2LbAK6hlqGsGNcYYO5K+DSxq++2S3kDllr67VfR5D7AlsDNwWavw0X9uUhqGgKS1qYDrNdRnxkzUqssCwP7UXoVsGO04SUsAy9s+oO1ruh64wvay/+GclGEcAiOKD0ykZs+/A3zO9rdbiu3hVJyxf9uAnmtjKpIZ9bH1dqqN99bAhtSO/MOBRYHvUrOlMwxsdDFmVHXRF6V+/1BpTi8G9pW0BXAqcBLVmOJlI89PkD4cbJ8E7AWcBXwS+ApwOpUq1WtaEx0maU2qBOf0kmamPit2AF4paaVRju91sk4g1nEjgvRFgTltn0pdH2tJWtpVsnUXYANgSci1MbXJjPoYaBvC7rd9XdvQcRBwi+3PSTqZ+uN5NfCY7UcHOdYYOy0gfzGVc/w64DPA86j9CTfZ/pqqGcUxts8Z2EBjTIyc5eqrALQwdW18y/YVbWl7B2BH29cOarzx3JO0DLVysontK0e8925qgufVtm+WtHw+J4ZPmzE/AbgcWI6qEHaVpM9QDbC2a9fHv+1niKlDqr48B0aURpqWqtyygqT32p4k6X7guHb476myWdPavn8wI46x1BeQfZ9KfVqFSnn6RXt/dmoDEMBmmf0YDq0c60uBh/zklu73ApOB3SVNAt4MbN0L0rOM3WmmHtqvVPVUWBF4I5X6chy14naupEuAyZJ+ldW24aHqwXIC8C1qFfYa4AxJr6YqhX0D2FXSplT30ZgKZUZ9DLQySZ8Bnmd7Q0kHU5vEXgtcZPvj7bjccDtsRGnOXlvn51NNix4DjrP9B0lfo5oYbQE8bntKro1uGmUW/VhqtW37/vclzU9VbHgFcJ7tG3NNdJ+kJamUp4lUJZdrgPmpzaIP2/6kpPWBWWwfOriRxlgYWcmpbSJfAriHSpXchWqe+Bbbr1b1V5ho+7aBDDieFQnUn0UjArGvALPa3rJ9vwCVX3ohVeHjTVTL3u+MPDe6RdIStn8/yuu9IGxJYD3gfuq6mAx80PaDYzzUGDBJi1NVO7axfct/OC6lF4dES39Zg+o0+uv2ML8cVaJ1/cGOLsaKpLls392+XgW4zfZV7fvNgSVsf0LSW4FzgN1sf2FgA45nTVJfngV9pdHc0hampcoj/ULS5m2m41bg11R1l0faa+e381PBo4NalZ+TgN9IurNt6nnSIdRlc6WkuahOcTfb3qqdn+uiw/oe1PYArgCuAq6jVld6x4wakCdI777e9eHqlzCyZ8KLgTna58akTPJ0m6TtgEUl7QB8mcpFv0bSA65+Cg8BM0haFfgA1YE21aA6IlVf/kd9H6aW9Drg29ST7B3ARsBnJa3cbqyTgR8CF/f/jARj3aOqbbwb8Hvbu/aCdEnTSNpC0jz9wVbbBPaJBOnd166N/soLN1ApLT8AFqMqP32iHZOAfAhI2lTSKuqriT4y+JY0naQ5JX2JSofZwfbdCdK7S9J8bd/K4VTq2+7AfbZfSe1veqmkz1FN8v5KNbm6MUF6t2RG/X8nwJI+TLV4vxhYV9L1tvdvT8C7SvokMA9VJ/vvSXXptlat44XUTGm/2ahyi//629MTbeD/0r6fJkF6d7VrYyng/cCVwI9t3yPpduAjwLzArJLmBO7J50S3SdqGauv+S+AO4HdPcegswKrAS4BVbE8amxHGIEhagdoMeia1MXQH4EDgFkkzt8IUGwMnU/ta9pC0r+0HBjfqeC4kR/3/qZU+OsL2XZJmo2bDvmD7N61s1vrUDfhYVXm1Ban8wscSpHdbX0rDq6huon+j0p5mBC4DNqFuzFfbHhnIR8dJWpe66X4ZWBOY0fba7b15gGWp/Szr2f7twAYaz7lWyWVNau/S+sDiVNnNm57q+ARi3SfpfcCewFa2z9ITpVpXAnaiqv1caHuypNWomfYVqIpRWYXrmKS+/JckzSbpNGrT3zwAtu+jZkJe1f6gTgX+AuwmaWXgr7bPbkH6hATp3daC9Alto88q1Kz6KdRMmag9DFsBG0iabnAjjbHQ28PSvp6NSnNZi9o8/DJgdkk/ALB9l+0fA4cAqw9guDEGen/3Lej+qe0/294TeBT4lKo2dv/xE/qOj+57A1X//Kx2L3m8/ftzqrv5p4HFW7xxOrCc7QcSpHdTAvVnSGVWqnbtJbbXtn1d7z0qGHs+VeMWqnvgjcA7gKV7PycpDd3Un1sK9Xtu18WjwIPAL21/w/YB1OzZjrY/bfuxUX5cdEjvwVxVy3gaYB/qs2IP4D3AR4EVJe3TjhO1WeyfAxlwPKckrQgcJumwVvGpP/j+JNWx+MPt2GUlzZD7xtCZh0qBA3i8/1/b+wO/Bb4EzNVeS6PEDkug/gy1m+2jVP3aQwAkrSRpA6qSy8VUa+fPSPouVfVlL2A6qpXvHAMZeDynJE0r6fVUe+/pVW2cgbpm2sPcIsARknaVdCmVT3hOOz9/gx01yu/2vcAuth+iNoyeY/tmqjPtD4Gb2nFzUGl1e4/VWGNsSNoQ+CaVKnk/sB0wc3tvYlud3RJ4q6TTgSOouukxJNqD+v1Ul+reS2r/Pk/SxrZ3Aw6xfdegxhljJznq/4VWCusoqlTWitRMyCNU/vkvqQ/VGai0mLNd9W7npeqpp3Vvx6jKLz5O3WznBVYD9rZ9VHu/l1c4F5Xq8HyqCswp7f3sVeig/t+rpJcBOwI7Uysrh1Ez6g9RAdtVVIOSDW3/ejAjjrEgaQbgi8AZts9or50DfNf2ESOOvYTqSrpGqyAWQ6Bvf9OSVEyxke2f9L2/OlVNblPb9w5qnDG2Eqg/Q31/QG+gAvGXA4dSpZDuk3QlsLmr5m3vnGltZ/m6g9pu+5dQG35WB74HfM/25iOOG7UOdoL04aBqYPQbKhXuSuBPwEy2D1c1spkf+Ivty9rxuS46qO/+8ULgLqrj8D8lfZ3aFHh837HLUhuJtx7UeGNw+iZ41qPuL9+gSri+HNiQ2mB6/iDHGGMrgfp/0B9k/acbaNu5fwrwGduX5mbbbZK+CKxEbQi9llpFWQt4PVVK65cpnTZ8JK0FzN2C8I2p0oonSdqWutGuD7yQWol7Z/9nxFM90MXUTdL0/fnDI+8NkvYDrrR9RNtA+gjwQHLSu0/SB6kGd+eNWIXrb6D4TuBVVJA+HfBZ/4eOxdFNyY99Cu0P53FJM0t6QfujmWbEMfNJWh44l1rOvBT+vVFFdIeqPfPrgGVtXww8aPtO29+mroO1gMUkzdPKZsUQaA/r8wFvaqtuNwHbqUoxvghYGNgA+BmwMlWi818SpHePpBcAO0t6ee+1vmCsdy+ZG7hZ0nJU05r5E6R3n6TjgQ8Bd7SV9951MUf7utcU7TTbX6ZSXTZIkD6c0vDoKbTAfCHgY9RGwc/ZfnDEjMhrgc2AL9o+EbJ0PQTmAya4Sm0uCyzTArOHqWthHqrx1buBg6mUh+gwVdm0BySdQe1X+TjwKWrFZSVqk/lngett7yXpJNvXDGzAMVZmoSp+nQ9cpyd3G+6V7Pw7tYdhWuDztq8d+2HGWJK0GDCt7VVGvL468DpJe1H7E/4lD2/DLakvT0HS+tTu+9uAF1C1br/c3uvlkE0DzGb7nvZ6gvSOGrE0eRUwCViIqmn7d+qhbUbbq0t6BTBX8giHh6rN9xFUKtQy1EawL1BpLisB36c6CH60VX1hROAWHdFWWS+3fa+kLYDPAYvbfmiU1JejqT1Py9m+fTAjjrEkaXbgj8CuVG+NK9uD/gbUiso+Ax1gjDsJ1Eehat19NLCN7T+quoS9DbjU9pHtmOSUDgFVDeNH2te9B7Q5qQ2kV1ClFidJmhvYD9jEfbXRc510X3tg/wJwp+1vSHoHsDwwBfiS7YclrQ3c4GqCFR0laR3gIGrP0pZtw+hBwF22d+k7rre5dGHgpnxGDIe+e8iyVAWoaYHL27/zUjX0D6NW3747uJHGeJLUF0ad2ZoMvJiqf/1Hqg38W4APSLrd9hn5YO0+SXtSG0W379uzME3bKHr0iMP3pDb7POm6yHXSPSM/L9p18UJaPWzgbCov/WNU06I9bZ/Uzs2qWwf1PZD/GHg/NbHzeUk/B86jula/opfa0rsGnLK9Q6XvHnK+pJ2AmYCTqHvHMsDm1IbiMwc4zBhnhn4zafujmSJpNkmbS3qz7fupGserSVq0pbZcBNwMvFnVoTQ6TNIB1Kz5B9sNtndjfbzvmBlVTa9OA2YH1rc9eTAjjrHQH6RLeqekt7S3DgZmk7Rqu0bOAG6hSvH9S4L07pG0APAxSW9wleP9GnAstW9lSWAV4BVUOVckTRjUWGNsSZpt5Gt995CXAW+mZtPvA95H7WfY06mdH32GOlBvN93H2/LjGcAKwPfaMvXVwN+AEyRtT+UZXgy8mrT27ixJM7XAewbbr6GWsV/b3lP/sbYfpgL0C2yv3x74chPusPY7nijpZGBd4MuSdqGaGZ0PfFHS56hZsnNtf2uAw42xIeClwF6qLsXXAvdSs6InUt2sVwYObVU9si9hCEh6HbC8pEUkfVHSi0Yc8k0q1eVg4EKqLOdX8zAfIw1ljrqk9wAX276lbQLbm+okelDLR18XOIS68b6XakpyLLV5cGeqHvJd+YPqHlWDmpfb/lH7fm9gEdvrPoNzszmww9qDmqgb7G22v9hSGxaiuo0eTdXSfy1wt+1jeufls6LbVF1HP0pV+9kAWBN4yNXqHUlfoa6LDWz/fVDjjOeepPnbl48ChwOLA5fY3qDvmAntoX92Kr1yAbfyzhEjDWuO+vTAfe3GOzMwJ5WDfpDt49sf2mZUjexj2izpJu21D9u+c1ADj+dGL5hqZfP6S+ftAVwgaXX3tXJ+ivMTpHdM/2bgFmxb0heAxyT9hFqJu5Cq6PJP4Cjbvxrt/OiutuF8P0lTqBbvt1Fpc1fYPpkqweh8RnSbpDWoai5fpOriX0OlPB0raWIvNbLvOrjP9r3U6n3EqIYy9cX2D6iqDKfZvgLYDXhA0mbt/W9QuaVLtu+ntO/fZvvqQYw5njuSdgQ2kjTdiNenofJMjwcW6Hvt32TGtHt6G4jb12tK+pikN1KlOWcEpm9L1edTm86XoPJN/yVB+nCxvT9wAlWWc35gA0mz256cIL3bWinO3YFtbZ/YJn52pCpCvQ94Z9+xEyD3jXhmhmZGfZTl53OpDUB72d6pVW1YQdI9to+3vVX/+b1UiOgWSdsAuwCXAjdKOm/kxlFJtwCfAA5O4DU8etdBy0Ffm8o5fg/VxOoM4FZJ36CaXF0AfK5tJowhZvvMlhI1F3BrmzGNDmuB98uBjW1f0Ur4zko1vfoxtZdpDUmTqdSow6heCxFPq/OBegvAZ7R9Q8tHX4HKLz1V0pbADyXdaPswVcvn1SSdA/yjr5RSgrMOajPof6JKca4BfJqaLb2yvd9LhzlK0iaSVrOdTqMd1/8331ZQ3gC83fY9qhrpKwEvBA6g9rPcZHundnz2KUTvIW/HQY8jxkbLN18I+KSkg6muxC+gPifutL1828fwfmCy7QTp8Yx1ejOppJmpqh2/p5rTfBM4DVgH2Nf2fpKWa6/vCJwFzGf71gENOcZILwiXNIvtB9prX6I+WHd1X31jSdNSHeP+MqDhxhjpuy7mozaCfRj4LnCy7W+3Yw6g9q98dsS5eaiPGDJ9nxlzUx2IX0ylP10CnAr8AjjR9oH995uIZ6qzOeptZutBqq33EtSS9d62twPWAnaXtFLb+HUwtVn08QTp3dYe3vobjvzrQ9P2Du3LLduxa0ma3/Y/e0H6U+WoRze0G+6iwJeBM23/gyq1OL+kFdth1wOPtDKN08CT89kjYni0z4yJ7bNiTeDNtj9v+5R2n7kIuLsdmyA9/mudDDpGLD+fBxxJdRl9advYczmwBVUj/WW2D7W9Tpasu61t9tm6zZCPfK9X/3xjYGFJl1I797M5sOMkvU/SKi01DqpBzbpUNRfav/cB+0g6mlrW/l7bINhfESYiOq7VRZ+rff0qANuT28P6I7Yn9QoTSPoMsCK1Byri/6VzqS99y1DTAocCv7W9v6TNgaWAHwDntT+sfYBJtr/Yzs3SdUe1OsZvAd5v+69Pc+xFVLWXNW3flzrY3dU+A1aiNoouT91UpwX2BOYFNrT9cLvxLkota//K9oP5vIgYPpJWp4oLnA+sBrybEX1VJC0CfAWYDVjX9qRBjDW6oXOBOkBrIvBjalf1Xm61SyV9miqzd6ztCwY4xBgjkiZSFX6utr15e+011AbjC0c5/vXAO23v0b7P5sAOatfFOcA1tjeXJKrJ2U6272w56rsBD7d0uZHn57qIGCL9f/OSLqCqvCzWPi/+bTJH0vK2zxnAUKNjOpH60p83LOnFVHfAh6hmNW+XtIukr9jeB5gOWKmXqzzy/OiW9pD2EuBWAEkfoVZVnqqM3uV9QfrEBGPd1K6LBYHb20ubUxtH91M1MpoE7A8sIunzo5yf6yJiSLTVsymSZpP0ZuBLwOXAtqMcOxEgQXo8WzpRnrGvlNpbqeD8/cBjwLXUzPqtwHvaU/Dn6xQ/OPL86Kw3AFe2Cj//pNJfrhztwP5robcSE53Vuy7eQn1evMn2ZZLOo2rmbyppX6oVeEQMqVaqeQngWGCfVrL3bOBCSX9rFeTeBlxs++HBjja6ZqoP1Pty0nekcpB3sH0HsJakRWz/qR33OmCK7Tvb98kvHRK275D0LiqncI3+IF3S+sCVtn8/sAHGQIy4Lta0fVl7a0NqZn1aaj9L9/IDI+IZaWlxCwLfAba3/TNJ09l+QNLawE/aptIVgHdQvTkinjVTbcqH/r0F72XAqlSTgV4+2Z8kvU7ShVTd41N75ydIHy62L6HKLh7VS3uSdDhV3SP10YdU33VxZF863BeocmpTEqRHDJ++KmC9GOMu4LfAqyV9CjhW0mlU99nVqR4sb+xNDEY8m6bKzaQjmpKsB1xg+xJJG1M7rRe1fW+bEXsj8Erbh7ZzM5M+xCR9GXgfcBXVobZXMz2VXYZYuy7WpbrS3mr7YwMeUkQMQNub1CtAsR61j+WvwGuAjwFHAXdQVaAesX3EoMYaw2GqC9T7gvSlqKWo44FXAzfY/oykA4GlbL9xlHMTpAeSfgT80a2zZCp4BOS6iBhmkqa3hgHR8gAABP5JREFU/Wj7egaqq+ifqTKtd1AlW//WNpUuBBwHfNP20YMacwyHqSb1RdLSkuYEesvT76ZySQ8BXgVcDGB7q3b8ISN/RoL0ALD9nr5gbJoEYwG5LiKGlaQXADtLWry99H7gLNtbAHMD99u+DZi5bRo9DTgwQXqMhaliM6mk/YC3UU+310j6EtWQZg/qaXdr22dIWpD6g3pjf/nFiNFkhSVGk+siYujMAiwNXABcA9wDrNoqxZ3eK9kLPJ9Kg1nb9nUDGWkMnXE9oy5poqRfA9PZfi1wOLVZdCXgamAe4CstSJ8fOAZ4O0DrHDjhKX50RFZYYlS5LiKGg6TlJc1u+4/AicC3JM0I3EQ1R/xJX1+No4BNgJsSpMdYGteBel9Tknva96cBE4DpgV8BJwNbS9oL+Blwiu0T+s7P0nVEREQ8iaR1qDzzr0ma1vYhVErLdrZ/R8UUC0k6TNIpVNyxYx7kY6yN+82kkp5PVWLY2vZxrRnJ/raPb+ktr6Vm2e+2/Yt2TpauIyIi4kl68UGrCvd9qprLD4CfAy+kYor9qe7Ei1CN0abYPmpAQ44hN+4DdYDWOfAM4E5gZ9vH/IdjU2YvIiIinkTSAsCawEW2L5W0DPAu4CHgPioonx04rK3gRwzcuE596bH9a+AjwDy9IF3S9E9xbIL0iIiIGEnAS4G9JL0euBa4FziTylH/M7Aylas+x8BGGdFnqgjUAWz/EDhI0h/a948OeEgRERExlbB9M/BZ4HQqMF8CmA94t+072sbRg4DrgekGNtCIPlNF6ks/SWcBR9j+/qDHEhEREVMfSR+nerDcBnwQ2N72yZImUovzKUYR48JUF6hHRERE/K8krQwsCXwB+Cmwqe17BzuqiCebKhoejSaVXSIiIuL/y/aZkn4OzAXcmiA9xqPMqEdEREREjENTzWbSiIiIiIhhkkA9IiIiImIcSqAeERERETEOJVCPiIiIiBiHEqhHRERERIxDCdQjIoaYpJ0kXS3pSklXSFpa0qckzfQMzn3ScZJOS+v1iIhnT8ozRkQMKUlvAr4OLG/7UUnzUK3TLwDeYPuupzn/pmdyXERE/P9kRj0iYni9ALjL9qMALeBeB5gf+KWkXwJIOljSpW3mfff22idGOe6mFuwjaVtJv2//+1R7bUFJ10r6dvtZZ0qacaz/oyMiphaZUY+IGFKSZgF+DcwEnAX80Pa5I2fKJc1l+25JE4BfAJ+wfeUox90EvAF4CXAksAwg4DfAB4FJwA3tnCskHQecYvuYMfpPjoiYqmRGPSJiSNl+AHg9sDlwJ/BDSR8e5dB1Jf0WuBx4JbD40/zotwAn2X6w/X/8CFiuvXej7Sva15cBC/5P/xERER02cdADiIiIwbE9BTgHOEfSVcBG/e9LWgjYHljK9iRJRwIzPM2P1X9479G+r6cASX2JiHgKmVGPiBhSkhaT9NK+l14D/AW4H5i1vTYb8CBwr6TnAav1Hd9/XL/zgLUkzSRpZmBt4FfP9vgjIrouM+oREcNrFmD/VlJxMpU/vjmwHnC6pNttv13S5cDVwJ+B8/vOP7T/uN6Ltn/bZt4vbi8dZvtySQs+1/9BERFdks2kERERERHjUFJfIiIiIiLGoQTqERERERHjUAL1iIiIiIhxKIF6RERERMQ4lEA9IiIiImIcSqAeERERETEOJVCPiIiIiBiHEqhHRERERIxD/wc9FwHi9qmCTQAAAABJRU5ErkJggg=="/>
          <p:cNvSpPr>
            <a:spLocks noChangeAspect="1" noChangeArrowheads="1"/>
          </p:cNvSpPr>
          <p:nvPr/>
        </p:nvSpPr>
        <p:spPr bwMode="auto">
          <a:xfrm>
            <a:off x="-1" y="-1"/>
            <a:ext cx="4690753" cy="469075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p:cNvPicPr>
            <a:picLocks noChangeAspect="1"/>
          </p:cNvPicPr>
          <p:nvPr/>
        </p:nvPicPr>
        <p:blipFill>
          <a:blip r:embed="rId3"/>
          <a:stretch>
            <a:fillRect/>
          </a:stretch>
        </p:blipFill>
        <p:spPr>
          <a:xfrm>
            <a:off x="3521676" y="867058"/>
            <a:ext cx="8560274" cy="5898097"/>
          </a:xfrm>
          <a:prstGeom prst="rect">
            <a:avLst/>
          </a:prstGeom>
        </p:spPr>
      </p:pic>
    </p:spTree>
    <p:extLst>
      <p:ext uri="{BB962C8B-B14F-4D97-AF65-F5344CB8AC3E}">
        <p14:creationId xmlns:p14="http://schemas.microsoft.com/office/powerpoint/2010/main" val="12481823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293889"/>
            <a:ext cx="10995321" cy="410369"/>
          </a:xfrm>
        </p:spPr>
        <p:txBody>
          <a:bodyPr/>
          <a:lstStyle/>
          <a:p>
            <a:pPr algn="ctr"/>
            <a:r>
              <a:rPr lang="en-US" sz="2400" b="1" dirty="0" smtClean="0">
                <a:solidFill>
                  <a:schemeClr val="accent2">
                    <a:lumMod val="75000"/>
                  </a:schemeClr>
                </a:solidFill>
                <a:latin typeface="IBM Plex Sans" charset="0"/>
                <a:ea typeface="IBM Plex Sans" charset="0"/>
                <a:cs typeface="IBM Plex Sans" charset="0"/>
              </a:rPr>
              <a:t>Trip Duration by User Type </a:t>
            </a:r>
            <a:endParaRPr lang="en-US" sz="2400" b="1" dirty="0">
              <a:latin typeface="IBM Plex Sans" charset="0"/>
              <a:ea typeface="IBM Plex Sans" charset="0"/>
              <a:cs typeface="IBM Plex Sans" charset="0"/>
            </a:endParaRPr>
          </a:p>
        </p:txBody>
      </p:sp>
      <p:sp>
        <p:nvSpPr>
          <p:cNvPr id="7" name="TextBox 6"/>
          <p:cNvSpPr txBox="1"/>
          <p:nvPr/>
        </p:nvSpPr>
        <p:spPr bwMode="auto">
          <a:xfrm>
            <a:off x="609599" y="2369713"/>
            <a:ext cx="2648756" cy="2554545"/>
          </a:xfrm>
          <a:prstGeom prst="rect">
            <a:avLst/>
          </a:prstGeom>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style>
          <a:lnRef idx="2">
            <a:schemeClr val="accent2"/>
          </a:lnRef>
          <a:fillRef idx="1">
            <a:schemeClr val="lt1"/>
          </a:fillRef>
          <a:effectRef idx="0">
            <a:schemeClr val="accent2"/>
          </a:effectRef>
          <a:fontRef idx="minor">
            <a:schemeClr val="dk1"/>
          </a:fontRef>
        </p:style>
        <p:txBody>
          <a:bodyPr vert="horz" wrap="square" lIns="72000" tIns="45720" rIns="72000" bIns="45720" numCol="1" rtlCol="0" anchor="t" anchorCtr="0" compatLnSpc="1">
            <a:prstTxWarp prst="textNoShape">
              <a:avLst/>
            </a:prstTxWarp>
            <a:spAutoFit/>
          </a:bodyPr>
          <a:lstStyle/>
          <a:p>
            <a:r>
              <a:rPr lang="en-US" sz="1600" b="1" kern="0" dirty="0" smtClean="0">
                <a:solidFill>
                  <a:srgbClr val="002060"/>
                </a:solidFill>
                <a:latin typeface="IBM Plex Sans" charset="0"/>
                <a:ea typeface="IBM Plex Sans" charset="0"/>
                <a:cs typeface="IBM Plex Sans" charset="0"/>
              </a:rPr>
              <a:t>Average Trip Duration for “Customer”</a:t>
            </a:r>
          </a:p>
          <a:p>
            <a:endParaRPr lang="en-US" sz="1600" b="1" kern="0" dirty="0">
              <a:solidFill>
                <a:srgbClr val="002060"/>
              </a:solidFill>
              <a:latin typeface="IBM Plex Sans" charset="0"/>
              <a:ea typeface="IBM Plex Sans" charset="0"/>
              <a:cs typeface="IBM Plex Sans" charset="0"/>
            </a:endParaRPr>
          </a:p>
          <a:p>
            <a:pPr marL="285750" indent="-285750">
              <a:buFont typeface="Arial" charset="0"/>
              <a:buChar char="•"/>
            </a:pPr>
            <a:r>
              <a:rPr lang="en-US" sz="1600" kern="0" dirty="0" smtClean="0">
                <a:latin typeface="IBM Plex Sans" charset="0"/>
                <a:ea typeface="IBM Plex Sans" charset="0"/>
                <a:cs typeface="IBM Plex Sans" charset="0"/>
              </a:rPr>
              <a:t>23.8 Minutes</a:t>
            </a:r>
          </a:p>
          <a:p>
            <a:endParaRPr lang="en-US" sz="1600" b="1" kern="0" dirty="0">
              <a:solidFill>
                <a:srgbClr val="002060"/>
              </a:solidFill>
              <a:latin typeface="IBM Plex Sans" charset="0"/>
              <a:ea typeface="IBM Plex Sans" charset="0"/>
              <a:cs typeface="IBM Plex Sans" charset="0"/>
            </a:endParaRPr>
          </a:p>
          <a:p>
            <a:r>
              <a:rPr lang="en-US" sz="1600" b="1" kern="0" dirty="0">
                <a:solidFill>
                  <a:srgbClr val="002060"/>
                </a:solidFill>
                <a:latin typeface="IBM Plex Sans" charset="0"/>
                <a:ea typeface="IBM Plex Sans" charset="0"/>
                <a:cs typeface="IBM Plex Sans" charset="0"/>
              </a:rPr>
              <a:t>Average Trip Duration for </a:t>
            </a:r>
            <a:r>
              <a:rPr lang="en-US" sz="1600" b="1" kern="0" dirty="0" smtClean="0">
                <a:solidFill>
                  <a:srgbClr val="002060"/>
                </a:solidFill>
                <a:latin typeface="IBM Plex Sans" charset="0"/>
                <a:ea typeface="IBM Plex Sans" charset="0"/>
                <a:cs typeface="IBM Plex Sans" charset="0"/>
              </a:rPr>
              <a:t>“Subscriber”</a:t>
            </a:r>
          </a:p>
          <a:p>
            <a:endParaRPr lang="en-US" sz="1600" b="1" kern="0" dirty="0">
              <a:solidFill>
                <a:srgbClr val="002060"/>
              </a:solidFill>
              <a:latin typeface="IBM Plex Sans" charset="0"/>
              <a:ea typeface="IBM Plex Sans" charset="0"/>
              <a:cs typeface="IBM Plex Sans" charset="0"/>
            </a:endParaRPr>
          </a:p>
          <a:p>
            <a:pPr marL="285750" indent="-285750">
              <a:buFont typeface="Arial" charset="0"/>
              <a:buChar char="•"/>
            </a:pPr>
            <a:r>
              <a:rPr lang="en-US" sz="1600" kern="0" dirty="0" smtClean="0">
                <a:latin typeface="IBM Plex Sans" charset="0"/>
                <a:ea typeface="IBM Plex Sans" charset="0"/>
                <a:cs typeface="IBM Plex Sans" charset="0"/>
              </a:rPr>
              <a:t>12.3 Minutes</a:t>
            </a:r>
            <a:endParaRPr lang="en-US" sz="1600" kern="0" dirty="0">
              <a:latin typeface="IBM Plex Sans" charset="0"/>
              <a:ea typeface="IBM Plex Sans" charset="0"/>
              <a:cs typeface="IBM Plex Sans" charset="0"/>
            </a:endParaRPr>
          </a:p>
          <a:p>
            <a:endParaRPr lang="en-US" sz="1600" b="1" kern="0" dirty="0">
              <a:solidFill>
                <a:srgbClr val="002060"/>
              </a:solidFill>
              <a:latin typeface="IBM Plex Sans" charset="0"/>
              <a:ea typeface="IBM Plex Sans" charset="0"/>
              <a:cs typeface="IBM Plex Sans" charset="0"/>
            </a:endParaRPr>
          </a:p>
        </p:txBody>
      </p:sp>
      <p:pic>
        <p:nvPicPr>
          <p:cNvPr id="5" name="Picture 4"/>
          <p:cNvPicPr>
            <a:picLocks noChangeAspect="1"/>
          </p:cNvPicPr>
          <p:nvPr/>
        </p:nvPicPr>
        <p:blipFill>
          <a:blip r:embed="rId3"/>
          <a:stretch>
            <a:fillRect/>
          </a:stretch>
        </p:blipFill>
        <p:spPr>
          <a:xfrm>
            <a:off x="3264956" y="788847"/>
            <a:ext cx="8987588" cy="5896157"/>
          </a:xfrm>
          <a:prstGeom prst="rect">
            <a:avLst/>
          </a:prstGeom>
        </p:spPr>
      </p:pic>
    </p:spTree>
    <p:extLst>
      <p:ext uri="{BB962C8B-B14F-4D97-AF65-F5344CB8AC3E}">
        <p14:creationId xmlns:p14="http://schemas.microsoft.com/office/powerpoint/2010/main" val="7069319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293889"/>
            <a:ext cx="10995321" cy="410369"/>
          </a:xfrm>
        </p:spPr>
        <p:txBody>
          <a:bodyPr/>
          <a:lstStyle/>
          <a:p>
            <a:pPr algn="ctr"/>
            <a:r>
              <a:rPr lang="en-US" sz="2400" b="1" dirty="0" smtClean="0">
                <a:solidFill>
                  <a:schemeClr val="accent2">
                    <a:lumMod val="75000"/>
                  </a:schemeClr>
                </a:solidFill>
                <a:latin typeface="IBM Plex Sans" charset="0"/>
                <a:ea typeface="IBM Plex Sans" charset="0"/>
                <a:cs typeface="IBM Plex Sans" charset="0"/>
              </a:rPr>
              <a:t>Trip Duration by User Type</a:t>
            </a:r>
            <a:endParaRPr lang="en-US" sz="2400" b="1" dirty="0">
              <a:latin typeface="IBM Plex Sans" charset="0"/>
              <a:ea typeface="IBM Plex Sans" charset="0"/>
              <a:cs typeface="IBM Plex Sans" charset="0"/>
            </a:endParaRPr>
          </a:p>
        </p:txBody>
      </p:sp>
      <p:sp>
        <p:nvSpPr>
          <p:cNvPr id="7" name="TextBox 6"/>
          <p:cNvSpPr txBox="1"/>
          <p:nvPr/>
        </p:nvSpPr>
        <p:spPr bwMode="auto">
          <a:xfrm>
            <a:off x="609599" y="1416676"/>
            <a:ext cx="2648756" cy="4770537"/>
          </a:xfrm>
          <a:prstGeom prst="rect">
            <a:avLst/>
          </a:prstGeom>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style>
          <a:lnRef idx="2">
            <a:schemeClr val="accent2"/>
          </a:lnRef>
          <a:fillRef idx="1">
            <a:schemeClr val="lt1"/>
          </a:fillRef>
          <a:effectRef idx="0">
            <a:schemeClr val="accent2"/>
          </a:effectRef>
          <a:fontRef idx="minor">
            <a:schemeClr val="dk1"/>
          </a:fontRef>
        </p:style>
        <p:txBody>
          <a:bodyPr vert="horz" wrap="square" lIns="72000" tIns="45720" rIns="72000" bIns="45720" numCol="1" rtlCol="0" anchor="t" anchorCtr="0" compatLnSpc="1">
            <a:prstTxWarp prst="textNoShape">
              <a:avLst/>
            </a:prstTxWarp>
            <a:spAutoFit/>
          </a:bodyPr>
          <a:lstStyle/>
          <a:p>
            <a:r>
              <a:rPr lang="en-US" sz="1600" b="1" kern="0" dirty="0" smtClean="0">
                <a:solidFill>
                  <a:srgbClr val="002060"/>
                </a:solidFill>
                <a:latin typeface="IBM Plex Sans" charset="0"/>
                <a:ea typeface="IBM Plex Sans" charset="0"/>
                <a:cs typeface="IBM Plex Sans" charset="0"/>
              </a:rPr>
              <a:t>Trip Duration for “Customer”</a:t>
            </a:r>
          </a:p>
          <a:p>
            <a:endParaRPr lang="en-US" sz="1600" b="1" kern="0" dirty="0">
              <a:solidFill>
                <a:srgbClr val="002060"/>
              </a:solidFill>
              <a:latin typeface="IBM Plex Sans" charset="0"/>
              <a:ea typeface="IBM Plex Sans" charset="0"/>
              <a:cs typeface="IBM Plex Sans" charset="0"/>
            </a:endParaRPr>
          </a:p>
          <a:p>
            <a:pPr marL="285750" indent="-285750">
              <a:buFont typeface="Arial" charset="0"/>
              <a:buChar char="•"/>
            </a:pPr>
            <a:r>
              <a:rPr lang="en-US" sz="1600" kern="0" dirty="0" smtClean="0">
                <a:latin typeface="IBM Plex Sans" charset="0"/>
                <a:ea typeface="IBM Plex Sans" charset="0"/>
                <a:cs typeface="IBM Plex Sans" charset="0"/>
              </a:rPr>
              <a:t>Customers, who may normally be tourists , tend to use Citi Bike longer</a:t>
            </a:r>
          </a:p>
          <a:p>
            <a:endParaRPr lang="en-US" sz="1600" b="1" kern="0" dirty="0">
              <a:solidFill>
                <a:srgbClr val="002060"/>
              </a:solidFill>
              <a:latin typeface="IBM Plex Sans" charset="0"/>
              <a:ea typeface="IBM Plex Sans" charset="0"/>
              <a:cs typeface="IBM Plex Sans" charset="0"/>
            </a:endParaRPr>
          </a:p>
          <a:p>
            <a:r>
              <a:rPr lang="en-US" sz="1600" b="1" kern="0" dirty="0" smtClean="0">
                <a:solidFill>
                  <a:srgbClr val="002060"/>
                </a:solidFill>
                <a:latin typeface="IBM Plex Sans" charset="0"/>
                <a:ea typeface="IBM Plex Sans" charset="0"/>
                <a:cs typeface="IBM Plex Sans" charset="0"/>
              </a:rPr>
              <a:t>Trip </a:t>
            </a:r>
            <a:r>
              <a:rPr lang="en-US" sz="1600" b="1" kern="0" dirty="0">
                <a:solidFill>
                  <a:srgbClr val="002060"/>
                </a:solidFill>
                <a:latin typeface="IBM Plex Sans" charset="0"/>
                <a:ea typeface="IBM Plex Sans" charset="0"/>
                <a:cs typeface="IBM Plex Sans" charset="0"/>
              </a:rPr>
              <a:t>Duration for </a:t>
            </a:r>
            <a:r>
              <a:rPr lang="en-US" sz="1600" b="1" kern="0" dirty="0" smtClean="0">
                <a:solidFill>
                  <a:srgbClr val="002060"/>
                </a:solidFill>
                <a:latin typeface="IBM Plex Sans" charset="0"/>
                <a:ea typeface="IBM Plex Sans" charset="0"/>
                <a:cs typeface="IBM Plex Sans" charset="0"/>
              </a:rPr>
              <a:t>“Subscriber”</a:t>
            </a:r>
          </a:p>
          <a:p>
            <a:endParaRPr lang="en-US" sz="1600" b="1" kern="0" dirty="0">
              <a:solidFill>
                <a:srgbClr val="002060"/>
              </a:solidFill>
              <a:latin typeface="IBM Plex Sans" charset="0"/>
              <a:ea typeface="IBM Plex Sans" charset="0"/>
              <a:cs typeface="IBM Plex Sans" charset="0"/>
            </a:endParaRPr>
          </a:p>
          <a:p>
            <a:pPr marL="285750" indent="-285750">
              <a:buFont typeface="Arial" charset="0"/>
              <a:buChar char="•"/>
            </a:pPr>
            <a:r>
              <a:rPr lang="en-US" sz="1600" kern="0" dirty="0" smtClean="0">
                <a:latin typeface="IBM Plex Sans" charset="0"/>
                <a:ea typeface="IBM Plex Sans" charset="0"/>
                <a:cs typeface="IBM Plex Sans" charset="0"/>
              </a:rPr>
              <a:t>Subscribers, who are most likely NYC residents, tend to ride for less time</a:t>
            </a:r>
          </a:p>
          <a:p>
            <a:pPr marL="285750" indent="-285750">
              <a:buFont typeface="Arial" charset="0"/>
              <a:buChar char="•"/>
            </a:pPr>
            <a:r>
              <a:rPr lang="en-US" sz="1600" kern="0" dirty="0" smtClean="0">
                <a:latin typeface="IBM Plex Sans" charset="0"/>
                <a:ea typeface="IBM Plex Sans" charset="0"/>
                <a:cs typeface="IBM Plex Sans" charset="0"/>
              </a:rPr>
              <a:t>They most likely have standard routes and have identified the fastest route to work.</a:t>
            </a:r>
            <a:endParaRPr lang="en-US" sz="1600" kern="0" dirty="0">
              <a:latin typeface="IBM Plex Sans" charset="0"/>
              <a:ea typeface="IBM Plex Sans" charset="0"/>
              <a:cs typeface="IBM Plex Sans" charset="0"/>
            </a:endParaRPr>
          </a:p>
        </p:txBody>
      </p:sp>
      <p:pic>
        <p:nvPicPr>
          <p:cNvPr id="4" name="Picture 3"/>
          <p:cNvPicPr>
            <a:picLocks noChangeAspect="1"/>
          </p:cNvPicPr>
          <p:nvPr/>
        </p:nvPicPr>
        <p:blipFill>
          <a:blip r:embed="rId3"/>
          <a:stretch>
            <a:fillRect/>
          </a:stretch>
        </p:blipFill>
        <p:spPr>
          <a:xfrm>
            <a:off x="3258355" y="830046"/>
            <a:ext cx="8972920" cy="5706678"/>
          </a:xfrm>
          <a:prstGeom prst="rect">
            <a:avLst/>
          </a:prstGeom>
        </p:spPr>
      </p:pic>
    </p:spTree>
    <p:extLst>
      <p:ext uri="{BB962C8B-B14F-4D97-AF65-F5344CB8AC3E}">
        <p14:creationId xmlns:p14="http://schemas.microsoft.com/office/powerpoint/2010/main" val="3781848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293889"/>
            <a:ext cx="10995321" cy="410369"/>
          </a:xfrm>
        </p:spPr>
        <p:txBody>
          <a:bodyPr/>
          <a:lstStyle/>
          <a:p>
            <a:pPr algn="ctr"/>
            <a:r>
              <a:rPr lang="en-US" sz="2400" b="1" dirty="0" smtClean="0">
                <a:solidFill>
                  <a:schemeClr val="accent2">
                    <a:lumMod val="75000"/>
                  </a:schemeClr>
                </a:solidFill>
                <a:latin typeface="IBM Plex Sans" charset="0"/>
                <a:ea typeface="IBM Plex Sans" charset="0"/>
                <a:cs typeface="IBM Plex Sans" charset="0"/>
              </a:rPr>
              <a:t>Most Popular Citi Bike Trips in New York City</a:t>
            </a:r>
            <a:endParaRPr lang="en-US" sz="2400" b="1" dirty="0">
              <a:latin typeface="IBM Plex Sans" charset="0"/>
              <a:ea typeface="IBM Plex Sans" charset="0"/>
              <a:cs typeface="IBM Plex Sans" charset="0"/>
            </a:endParaRPr>
          </a:p>
        </p:txBody>
      </p:sp>
      <p:pic>
        <p:nvPicPr>
          <p:cNvPr id="5" name="Picture 4"/>
          <p:cNvPicPr>
            <a:picLocks noChangeAspect="1"/>
          </p:cNvPicPr>
          <p:nvPr/>
        </p:nvPicPr>
        <p:blipFill>
          <a:blip r:embed="rId3"/>
          <a:stretch>
            <a:fillRect/>
          </a:stretch>
        </p:blipFill>
        <p:spPr>
          <a:xfrm>
            <a:off x="25149" y="892147"/>
            <a:ext cx="12180082" cy="5236804"/>
          </a:xfrm>
          <a:prstGeom prst="rect">
            <a:avLst/>
          </a:prstGeom>
        </p:spPr>
      </p:pic>
    </p:spTree>
    <p:extLst>
      <p:ext uri="{BB962C8B-B14F-4D97-AF65-F5344CB8AC3E}">
        <p14:creationId xmlns:p14="http://schemas.microsoft.com/office/powerpoint/2010/main" val="598512024"/>
      </p:ext>
    </p:extLst>
  </p:cSld>
  <p:clrMapOvr>
    <a:masterClrMapping/>
  </p:clrMapOvr>
</p:sld>
</file>

<file path=ppt/theme/theme1.xml><?xml version="1.0" encoding="utf-8"?>
<a:theme xmlns:a="http://schemas.openxmlformats.org/drawingml/2006/main" name="GBS Template1 2017">
  <a:themeElements>
    <a:clrScheme name="GBS January 2013 5">
      <a:dk1>
        <a:srgbClr val="000000"/>
      </a:dk1>
      <a:lt1>
        <a:srgbClr val="FFFFFF"/>
      </a:lt1>
      <a:dk2>
        <a:srgbClr val="000000"/>
      </a:dk2>
      <a:lt2>
        <a:srgbClr val="808080"/>
      </a:lt2>
      <a:accent1>
        <a:srgbClr val="00B2EF"/>
      </a:accent1>
      <a:accent2>
        <a:srgbClr val="00649D"/>
      </a:accent2>
      <a:accent3>
        <a:srgbClr val="FFFFFF"/>
      </a:accent3>
      <a:accent4>
        <a:srgbClr val="000000"/>
      </a:accent4>
      <a:accent5>
        <a:srgbClr val="AAD5F6"/>
      </a:accent5>
      <a:accent6>
        <a:srgbClr val="005A8E"/>
      </a:accent6>
      <a:hlink>
        <a:srgbClr val="00B2EF"/>
      </a:hlink>
      <a:folHlink>
        <a:srgbClr val="AB1A86"/>
      </a:folHlink>
    </a:clrScheme>
    <a:fontScheme name="GBS January 2013">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lgn="ctr">
              <a:solidFill>
                <a:schemeClr val="bg2"/>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spAutoFit/>
      </a:bodyPr>
      <a:lstStyle>
        <a:defPPr marL="166688" marR="0" indent="-166688" algn="l" defTabSz="914400" rtl="0" eaLnBrk="1" fontAlgn="base" latinLnBrk="0" hangingPunct="1">
          <a:lnSpc>
            <a:spcPct val="90000"/>
          </a:lnSpc>
          <a:spcBef>
            <a:spcPct val="50000"/>
          </a:spcBef>
          <a:spcAft>
            <a:spcPct val="0"/>
          </a:spcAft>
          <a:buClrTx/>
          <a:buSzTx/>
          <a:buFont typeface="Wingdings" panose="05000000000000000000" pitchFamily="2" charset="2"/>
          <a:buNone/>
          <a:tabLst/>
          <a:defRPr kumimoji="0" lang="en-US" sz="1400" b="0" i="0" u="none" strike="noStrike" cap="none" normalizeH="0" baseline="0" smtClean="0">
            <a:ln>
              <a:noFill/>
            </a:ln>
            <a:solidFill>
              <a:schemeClr val="tx1"/>
            </a:solidFill>
            <a:effectLst/>
            <a:latin typeface="Arial" panose="020B0604020202020204" pitchFamily="34" charset="0"/>
          </a:defRPr>
        </a:defPPr>
      </a:lstStyle>
    </a:spDef>
    <a:ln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lgn="ctr">
              <a:solidFill>
                <a:schemeClr val="bg2"/>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spAutoFit/>
      </a:bodyPr>
      <a:lstStyle>
        <a:defPPr marL="166688" marR="0" indent="-166688" algn="l" defTabSz="914400" rtl="0" eaLnBrk="1" fontAlgn="base" latinLnBrk="0" hangingPunct="1">
          <a:lnSpc>
            <a:spcPct val="90000"/>
          </a:lnSpc>
          <a:spcBef>
            <a:spcPct val="50000"/>
          </a:spcBef>
          <a:spcAft>
            <a:spcPct val="0"/>
          </a:spcAft>
          <a:buClrTx/>
          <a:buSzTx/>
          <a:buFont typeface="Wingdings" panose="05000000000000000000" pitchFamily="2" charset="2"/>
          <a:buNone/>
          <a:tabLst/>
          <a:defRPr kumimoji="0" lang="en-US" sz="1400" b="0" i="0" u="none" strike="noStrike" cap="none" normalizeH="0" baseline="0" smtClean="0">
            <a:ln>
              <a:noFill/>
            </a:ln>
            <a:solidFill>
              <a:schemeClr val="tx1"/>
            </a:solidFill>
            <a:effectLst/>
            <a:latin typeface="Arial" panose="020B0604020202020204" pitchFamily="34" charset="0"/>
          </a:defRPr>
        </a:defPPr>
      </a:lstStyle>
    </a:lnDef>
  </a:objectDefaults>
  <a:extraClrSchemeLst>
    <a:extraClrScheme>
      <a:clrScheme name="GBS January 2013 1">
        <a:dk1>
          <a:srgbClr val="000000"/>
        </a:dk1>
        <a:lt1>
          <a:srgbClr val="FFFFFF"/>
        </a:lt1>
        <a:dk2>
          <a:srgbClr val="00B2EF"/>
        </a:dk2>
        <a:lt2>
          <a:srgbClr val="808080"/>
        </a:lt2>
        <a:accent1>
          <a:srgbClr val="83D1F5"/>
        </a:accent1>
        <a:accent2>
          <a:srgbClr val="00A6A0"/>
        </a:accent2>
        <a:accent3>
          <a:srgbClr val="FFFFFF"/>
        </a:accent3>
        <a:accent4>
          <a:srgbClr val="000000"/>
        </a:accent4>
        <a:accent5>
          <a:srgbClr val="C1E5F9"/>
        </a:accent5>
        <a:accent6>
          <a:srgbClr val="009691"/>
        </a:accent6>
        <a:hlink>
          <a:srgbClr val="00B2EF"/>
        </a:hlink>
        <a:folHlink>
          <a:srgbClr val="AB1A86"/>
        </a:folHlink>
      </a:clrScheme>
      <a:clrMap bg1="lt1" tx1="dk1" bg2="lt2" tx2="dk2" accent1="accent1" accent2="accent2" accent3="accent3" accent4="accent4" accent5="accent5" accent6="accent6" hlink="hlink" folHlink="folHlink"/>
    </a:extraClrScheme>
    <a:extraClrScheme>
      <a:clrScheme name="GBS January 2013 2">
        <a:dk1>
          <a:srgbClr val="000000"/>
        </a:dk1>
        <a:lt1>
          <a:srgbClr val="FFFFFF"/>
        </a:lt1>
        <a:dk2>
          <a:srgbClr val="00B2EF"/>
        </a:dk2>
        <a:lt2>
          <a:srgbClr val="808080"/>
        </a:lt2>
        <a:accent1>
          <a:srgbClr val="0099FF"/>
        </a:accent1>
        <a:accent2>
          <a:srgbClr val="00A6A0"/>
        </a:accent2>
        <a:accent3>
          <a:srgbClr val="FFFFFF"/>
        </a:accent3>
        <a:accent4>
          <a:srgbClr val="000000"/>
        </a:accent4>
        <a:accent5>
          <a:srgbClr val="AACAFF"/>
        </a:accent5>
        <a:accent6>
          <a:srgbClr val="009691"/>
        </a:accent6>
        <a:hlink>
          <a:srgbClr val="00B2EF"/>
        </a:hlink>
        <a:folHlink>
          <a:srgbClr val="AB1A86"/>
        </a:folHlink>
      </a:clrScheme>
      <a:clrMap bg1="lt1" tx1="dk1" bg2="lt2" tx2="dk2" accent1="accent1" accent2="accent2" accent3="accent3" accent4="accent4" accent5="accent5" accent6="accent6" hlink="hlink" folHlink="folHlink"/>
    </a:extraClrScheme>
    <a:extraClrScheme>
      <a:clrScheme name="GBS January 2013 3">
        <a:dk1>
          <a:srgbClr val="000000"/>
        </a:dk1>
        <a:lt1>
          <a:srgbClr val="FFFFFF"/>
        </a:lt1>
        <a:dk2>
          <a:srgbClr val="000000"/>
        </a:dk2>
        <a:lt2>
          <a:srgbClr val="808080"/>
        </a:lt2>
        <a:accent1>
          <a:srgbClr val="0099FF"/>
        </a:accent1>
        <a:accent2>
          <a:srgbClr val="003F69"/>
        </a:accent2>
        <a:accent3>
          <a:srgbClr val="FFFFFF"/>
        </a:accent3>
        <a:accent4>
          <a:srgbClr val="000000"/>
        </a:accent4>
        <a:accent5>
          <a:srgbClr val="AACAFF"/>
        </a:accent5>
        <a:accent6>
          <a:srgbClr val="00385E"/>
        </a:accent6>
        <a:hlink>
          <a:srgbClr val="00B2EF"/>
        </a:hlink>
        <a:folHlink>
          <a:srgbClr val="AB1A86"/>
        </a:folHlink>
      </a:clrScheme>
      <a:clrMap bg1="lt1" tx1="dk1" bg2="lt2" tx2="dk2" accent1="accent1" accent2="accent2" accent3="accent3" accent4="accent4" accent5="accent5" accent6="accent6" hlink="hlink" folHlink="folHlink"/>
    </a:extraClrScheme>
    <a:extraClrScheme>
      <a:clrScheme name="GBS January 2013 4">
        <a:dk1>
          <a:srgbClr val="000000"/>
        </a:dk1>
        <a:lt1>
          <a:srgbClr val="FFFFFF"/>
        </a:lt1>
        <a:dk2>
          <a:srgbClr val="000000"/>
        </a:dk2>
        <a:lt2>
          <a:srgbClr val="808080"/>
        </a:lt2>
        <a:accent1>
          <a:srgbClr val="0099FF"/>
        </a:accent1>
        <a:accent2>
          <a:srgbClr val="00649D"/>
        </a:accent2>
        <a:accent3>
          <a:srgbClr val="FFFFFF"/>
        </a:accent3>
        <a:accent4>
          <a:srgbClr val="000000"/>
        </a:accent4>
        <a:accent5>
          <a:srgbClr val="AACAFF"/>
        </a:accent5>
        <a:accent6>
          <a:srgbClr val="005A8E"/>
        </a:accent6>
        <a:hlink>
          <a:srgbClr val="00B2EF"/>
        </a:hlink>
        <a:folHlink>
          <a:srgbClr val="AB1A86"/>
        </a:folHlink>
      </a:clrScheme>
      <a:clrMap bg1="lt1" tx1="dk1" bg2="lt2" tx2="dk2" accent1="accent1" accent2="accent2" accent3="accent3" accent4="accent4" accent5="accent5" accent6="accent6" hlink="hlink" folHlink="folHlink"/>
    </a:extraClrScheme>
    <a:extraClrScheme>
      <a:clrScheme name="GBS January 2013 5">
        <a:dk1>
          <a:srgbClr val="000000"/>
        </a:dk1>
        <a:lt1>
          <a:srgbClr val="FFFFFF"/>
        </a:lt1>
        <a:dk2>
          <a:srgbClr val="000000"/>
        </a:dk2>
        <a:lt2>
          <a:srgbClr val="808080"/>
        </a:lt2>
        <a:accent1>
          <a:srgbClr val="00B2EF"/>
        </a:accent1>
        <a:accent2>
          <a:srgbClr val="00649D"/>
        </a:accent2>
        <a:accent3>
          <a:srgbClr val="FFFFFF"/>
        </a:accent3>
        <a:accent4>
          <a:srgbClr val="000000"/>
        </a:accent4>
        <a:accent5>
          <a:srgbClr val="AAD5F6"/>
        </a:accent5>
        <a:accent6>
          <a:srgbClr val="005A8E"/>
        </a:accent6>
        <a:hlink>
          <a:srgbClr val="00B2EF"/>
        </a:hlink>
        <a:folHlink>
          <a:srgbClr val="AB1A86"/>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14" id="{4306AA38-F0B7-8A42-A46E-C141E6410228}" vid="{3F11ACBA-15AA-6749-9CCE-F12933D3E31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4001</TotalTime>
  <Words>2111</Words>
  <Application>Microsoft Macintosh PowerPoint</Application>
  <PresentationFormat>Widescreen</PresentationFormat>
  <Paragraphs>515</Paragraphs>
  <Slides>25</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Calibri</vt:lpstr>
      <vt:lpstr>Century Gothic</vt:lpstr>
      <vt:lpstr>Helvetica Neue</vt:lpstr>
      <vt:lpstr>IBM Plex Sans</vt:lpstr>
      <vt:lpstr>Lucida Grande</vt:lpstr>
      <vt:lpstr>Arial</vt:lpstr>
      <vt:lpstr>GBS Template1 2017</vt:lpstr>
      <vt:lpstr>2017 Operating Report: Mayor De Blasio</vt:lpstr>
      <vt:lpstr>Table of Contents</vt:lpstr>
      <vt:lpstr>Background &amp; Context  Data Exploration and Visuals  Data Preparation  Data Modelling</vt:lpstr>
      <vt:lpstr>Background &amp; Context</vt:lpstr>
      <vt:lpstr>Background &amp; Context  Data Exploration and Visuals  Data Preparation  Data Modelling</vt:lpstr>
      <vt:lpstr>Top 5 Stations by Number of Starts</vt:lpstr>
      <vt:lpstr>Trip Duration by User Type </vt:lpstr>
      <vt:lpstr>Trip Duration by User Type</vt:lpstr>
      <vt:lpstr>Most Popular Citi Bike Trips in New York City</vt:lpstr>
      <vt:lpstr>Rider Speed Performance Based on Gender &amp; Age</vt:lpstr>
      <vt:lpstr>Rider Distance Based on Gender &amp; Age</vt:lpstr>
      <vt:lpstr>Busiest Citi Bikes</vt:lpstr>
      <vt:lpstr>Busiest Citi Bikes</vt:lpstr>
      <vt:lpstr>Background &amp; Context  Data Exploration and Visuals  Data Preparation  Data Modelling</vt:lpstr>
      <vt:lpstr>Data Preparation</vt:lpstr>
      <vt:lpstr>Background &amp; Context  Data Exploration and Visuals  Data Preparation  Data Modelling</vt:lpstr>
      <vt:lpstr>Data Modelling Methodology</vt:lpstr>
      <vt:lpstr>Data Modelling Baseline Model</vt:lpstr>
      <vt:lpstr>Data Modelling with Date</vt:lpstr>
      <vt:lpstr>Data Modelling with Feature Engineering</vt:lpstr>
      <vt:lpstr>Data Modelling with Weather Data</vt:lpstr>
      <vt:lpstr>Final Model</vt:lpstr>
      <vt:lpstr> Appendix</vt:lpstr>
      <vt:lpstr>Trip Duration by User Type</vt:lpstr>
      <vt:lpstr>Rider Speed Performance Based on Gender &amp; Age</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CbD COMMUNITY AND SKILLS INVESTMENT: CbD HACKATHON</dc:title>
  <dc:creator>Alexander Shypula</dc:creator>
  <cp:lastModifiedBy>Vinit Shah</cp:lastModifiedBy>
  <cp:revision>45</cp:revision>
  <dcterms:created xsi:type="dcterms:W3CDTF">2018-02-17T20:56:48Z</dcterms:created>
  <dcterms:modified xsi:type="dcterms:W3CDTF">2018-05-02T03:02:46Z</dcterms:modified>
</cp:coreProperties>
</file>

<file path=docProps/thumbnail.jpeg>
</file>